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9"/>
  </p:notesMasterIdLst>
  <p:sldIdLst>
    <p:sldId id="256" r:id="rId3"/>
    <p:sldId id="257" r:id="rId4"/>
    <p:sldId id="262" r:id="rId5"/>
    <p:sldId id="259" r:id="rId6"/>
    <p:sldId id="305" r:id="rId7"/>
    <p:sldId id="290" r:id="rId8"/>
    <p:sldId id="288" r:id="rId9"/>
    <p:sldId id="298" r:id="rId10"/>
    <p:sldId id="287" r:id="rId11"/>
    <p:sldId id="306" r:id="rId12"/>
    <p:sldId id="297" r:id="rId13"/>
    <p:sldId id="307" r:id="rId14"/>
    <p:sldId id="292" r:id="rId15"/>
    <p:sldId id="293" r:id="rId16"/>
    <p:sldId id="308" r:id="rId17"/>
    <p:sldId id="295" r:id="rId18"/>
    <p:sldId id="296" r:id="rId19"/>
    <p:sldId id="309" r:id="rId20"/>
    <p:sldId id="279" r:id="rId21"/>
    <p:sldId id="284" r:id="rId22"/>
    <p:sldId id="285" r:id="rId23"/>
    <p:sldId id="304" r:id="rId24"/>
    <p:sldId id="277" r:id="rId25"/>
    <p:sldId id="301" r:id="rId26"/>
    <p:sldId id="302" r:id="rId27"/>
    <p:sldId id="278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7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457200" algn="l" defTabSz="825500" rtl="0" fontAlgn="auto" latinLnBrk="0" hangingPunct="0">
      <a:lnSpc>
        <a:spcPct val="17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914400" algn="l" defTabSz="825500" rtl="0" fontAlgn="auto" latinLnBrk="0" hangingPunct="0">
      <a:lnSpc>
        <a:spcPct val="17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1371600" algn="l" defTabSz="825500" rtl="0" fontAlgn="auto" latinLnBrk="0" hangingPunct="0">
      <a:lnSpc>
        <a:spcPct val="17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828800" algn="l" defTabSz="825500" rtl="0" fontAlgn="auto" latinLnBrk="0" hangingPunct="0">
      <a:lnSpc>
        <a:spcPct val="17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2286000" algn="l" defTabSz="825500" rtl="0" fontAlgn="auto" latinLnBrk="0" hangingPunct="0">
      <a:lnSpc>
        <a:spcPct val="17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2743200" algn="l" defTabSz="825500" rtl="0" fontAlgn="auto" latinLnBrk="0" hangingPunct="0">
      <a:lnSpc>
        <a:spcPct val="17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3200400" algn="l" defTabSz="825500" rtl="0" fontAlgn="auto" latinLnBrk="0" hangingPunct="0">
      <a:lnSpc>
        <a:spcPct val="17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3657600" algn="l" defTabSz="825500" rtl="0" fontAlgn="auto" latinLnBrk="0" hangingPunct="0">
      <a:lnSpc>
        <a:spcPct val="17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6384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  <p15:guide id="3" pos="7680">
          <p15:clr>
            <a:srgbClr val="A4A3A4"/>
          </p15:clr>
        </p15:guide>
        <p15:guide id="4" orient="horz" pos="69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Strassell" initials="SS" lastIdx="3" clrIdx="0">
    <p:extLst>
      <p:ext uri="{19B8F6BF-5375-455C-9EA6-DF929625EA0E}">
        <p15:presenceInfo xmlns:p15="http://schemas.microsoft.com/office/powerpoint/2012/main" userId="S::saras@sfwresults.com::09db447d-8429-42a2-9903-e061795aa5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8AD"/>
    <a:srgbClr val="F9BE00"/>
    <a:srgbClr val="91C9DB"/>
    <a:srgbClr val="00A4DB"/>
    <a:srgbClr val="F7B72E"/>
    <a:srgbClr val="FF00FF"/>
    <a:srgbClr val="704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4697"/>
  </p:normalViewPr>
  <p:slideViewPr>
    <p:cSldViewPr snapToGrid="0" snapToObjects="1">
      <p:cViewPr varScale="1">
        <p:scale>
          <a:sx n="54" d="100"/>
          <a:sy n="54" d="100"/>
        </p:scale>
        <p:origin x="1504" y="216"/>
      </p:cViewPr>
      <p:guideLst>
        <p:guide orient="horz" pos="6384"/>
        <p:guide orient="horz" pos="3120"/>
        <p:guide pos="7680"/>
        <p:guide orient="horz" pos="69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79203974018125"/>
          <c:y val="0.16032501112005243"/>
          <c:w val="0.67263000275030305"/>
          <c:h val="0.672630002750303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Urbanicity</c:v>
                </c:pt>
              </c:strCache>
            </c:strRef>
          </c:tx>
          <c:spPr>
            <a:ln w="50800"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8C-B54C-93A8-975C8F143F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8C-B54C-93A8-975C8F143F9B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8C-B54C-93A8-975C8F143F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0.49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8C-B54C-93A8-975C8F143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Amazon Prime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member purchase habits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Products typically bought on Amazon</c:v>
                </c:pt>
              </c:strCache>
            </c:strRef>
          </c:tx>
          <c:spPr>
            <a:solidFill>
              <a:srgbClr val="00A4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Clothes and shoes</c:v>
                </c:pt>
                <c:pt idx="1">
                  <c:v>Health and beauty aids (soap, shampoo, deodorant, etc )</c:v>
                </c:pt>
                <c:pt idx="2">
                  <c:v>Electronics</c:v>
                </c:pt>
                <c:pt idx="3">
                  <c:v>Groceries and home essentials (paper and cleaning products, etc )</c:v>
                </c:pt>
                <c:pt idx="4">
                  <c:v>Small appliances (blenders, toasters, etc )</c:v>
                </c:pt>
                <c:pt idx="5">
                  <c:v>Sporting goods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0.70150000000000001</c:v>
                </c:pt>
                <c:pt idx="1">
                  <c:v>0.6018</c:v>
                </c:pt>
                <c:pt idx="2">
                  <c:v>0.5968</c:v>
                </c:pt>
                <c:pt idx="3">
                  <c:v>0.51990000000000003</c:v>
                </c:pt>
                <c:pt idx="4">
                  <c:v>0.42370000000000002</c:v>
                </c:pt>
                <c:pt idx="5">
                  <c:v>0.20130000000000001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Products typically bought at Walmart</c:v>
                </c:pt>
              </c:strCache>
            </c:strRef>
          </c:tx>
          <c:spPr>
            <a:solidFill>
              <a:srgbClr val="F9BE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Clothes and shoes</c:v>
                </c:pt>
                <c:pt idx="1">
                  <c:v>Health and beauty aids (soap, shampoo, deodorant, etc )</c:v>
                </c:pt>
                <c:pt idx="2">
                  <c:v>Electronics</c:v>
                </c:pt>
                <c:pt idx="3">
                  <c:v>Groceries and home essentials (paper and cleaning products, etc )</c:v>
                </c:pt>
                <c:pt idx="4">
                  <c:v>Small appliances (blenders, toasters, etc )</c:v>
                </c:pt>
                <c:pt idx="5">
                  <c:v>Sporting goods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0.54449999999999998</c:v>
                </c:pt>
                <c:pt idx="1">
                  <c:v>0.72350000000000003</c:v>
                </c:pt>
                <c:pt idx="2">
                  <c:v>0.40060000000000001</c:v>
                </c:pt>
                <c:pt idx="3">
                  <c:v>0.79959999999999998</c:v>
                </c:pt>
                <c:pt idx="4">
                  <c:v>0.4824</c:v>
                </c:pt>
                <c:pt idx="5">
                  <c:v>0.20630000000000001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D4-D04B-B0DF-AC9DEF455F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Current perceived home value vs one year ago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More than 10% less</c:v>
                </c:pt>
                <c:pt idx="1">
                  <c:v>6-10% less</c:v>
                </c:pt>
                <c:pt idx="2">
                  <c:v>1-5% less</c:v>
                </c:pt>
                <c:pt idx="3">
                  <c:v>About the same</c:v>
                </c:pt>
                <c:pt idx="4">
                  <c:v>1-5% more</c:v>
                </c:pt>
                <c:pt idx="5">
                  <c:v>6-10% more</c:v>
                </c:pt>
                <c:pt idx="6">
                  <c:v>More than 10% more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5.11E-2</c:v>
                </c:pt>
                <c:pt idx="1">
                  <c:v>6.8900000000000003E-2</c:v>
                </c:pt>
                <c:pt idx="2">
                  <c:v>5.0900000000000001E-2</c:v>
                </c:pt>
                <c:pt idx="3">
                  <c:v>0.27150000000000002</c:v>
                </c:pt>
                <c:pt idx="4">
                  <c:v>0.19209999999999999</c:v>
                </c:pt>
                <c:pt idx="5">
                  <c:v>0.20610000000000001</c:v>
                </c:pt>
                <c:pt idx="6">
                  <c:v>0.15939999999999999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Likelihood to invest in home improvements this year: Top 2 box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E-8D4D-A35C-AAF735FEB8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0.65839999999999999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E-8D4D-A35C-AAF735FEB8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9E-8D4D-A35C-AAF735FEB8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0.54780000000000006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E-8D4D-A35C-AAF735FEB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="0" i="0" baseline="0" dirty="0">
                <a:effectLst/>
              </a:rPr>
              <a:t>Likelihood to invest in home improvements this year: Top 2 box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0.52600000000000002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47-FB41-A58C-F13568E5FA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0.60010000000000008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B-1344-9744-DA3906CFDA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Planned spending for new home: Top 2 box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0.52449999999999997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E-8D4D-A35C-AAF735FEB8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0.60240000000000005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E-8D4D-A35C-AAF735FEB8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0.43369999999999997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9E-8D4D-A35C-AAF735FEB8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0.44430000000000003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E-8D4D-A35C-AAF735FEB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="0" i="0" baseline="0" dirty="0">
                <a:effectLst/>
              </a:rPr>
              <a:t>Planned spending for new home: Top 2 box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9.9699999999999997E-2</c:v>
                </c:pt>
                <c:pt idx="1">
                  <c:v>7.2300000000000003E-2</c:v>
                </c:pt>
                <c:pt idx="2">
                  <c:v>0.30349999999999999</c:v>
                </c:pt>
                <c:pt idx="3">
                  <c:v>0.38519999999999999</c:v>
                </c:pt>
                <c:pt idx="4">
                  <c:v>0.13930000000000001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7.4700000000000003E-2</c:v>
                </c:pt>
                <c:pt idx="1">
                  <c:v>0.1047</c:v>
                </c:pt>
                <c:pt idx="2">
                  <c:v>0.36030000000000001</c:v>
                </c:pt>
                <c:pt idx="3">
                  <c:v>0.35460000000000003</c:v>
                </c:pt>
                <c:pt idx="4">
                  <c:v>0.1056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47-FB41-A58C-F13568E5FA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0.1208</c:v>
                </c:pt>
                <c:pt idx="1">
                  <c:v>4.4999999999999998E-2</c:v>
                </c:pt>
                <c:pt idx="2">
                  <c:v>0.25559999999999999</c:v>
                </c:pt>
                <c:pt idx="3">
                  <c:v>0.41089999999999999</c:v>
                </c:pt>
                <c:pt idx="4">
                  <c:v>0.16769999999999999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B-1344-9744-DA3906CFDA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Influence on decision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to not get COVID-19 vaccine: Top 2 box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am concerned about the safety of a vaccine developed so quickly</c:v>
                </c:pt>
                <c:pt idx="1">
                  <c:v>I am concerned about the effectiveness of a vaccine developed so quickly</c:v>
                </c:pt>
                <c:pt idx="2">
                  <c:v>I don't believe in any vaccines</c:v>
                </c:pt>
                <c:pt idx="3">
                  <c:v>I don't see COVID-19 as a real threat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0.7229000000000001</c:v>
                </c:pt>
                <c:pt idx="1">
                  <c:v>0.69169999999999998</c:v>
                </c:pt>
                <c:pt idx="2">
                  <c:v>0.33440000000000003</c:v>
                </c:pt>
                <c:pt idx="3">
                  <c:v>0.25309999999999999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E-8D4D-A35C-AAF735FEB8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am concerned about the safety of a vaccine developed so quickly</c:v>
                </c:pt>
                <c:pt idx="1">
                  <c:v>I am concerned about the effectiveness of a vaccine developed so quickly</c:v>
                </c:pt>
                <c:pt idx="2">
                  <c:v>I don't believe in any vaccines</c:v>
                </c:pt>
                <c:pt idx="3">
                  <c:v>I don't see COVID-19 as a real threat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0.65379999999999994</c:v>
                </c:pt>
                <c:pt idx="1">
                  <c:v>0.61780000000000002</c:v>
                </c:pt>
                <c:pt idx="2">
                  <c:v>0.35680000000000001</c:v>
                </c:pt>
                <c:pt idx="3">
                  <c:v>0.26769999999999999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E-8D4D-A35C-AAF735FEB8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am concerned about the safety of a vaccine developed so quickly</c:v>
                </c:pt>
                <c:pt idx="1">
                  <c:v>I am concerned about the effectiveness of a vaccine developed so quickly</c:v>
                </c:pt>
                <c:pt idx="2">
                  <c:v>I don't believe in any vaccines</c:v>
                </c:pt>
                <c:pt idx="3">
                  <c:v>I don't see COVID-19 as a real threat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0.7208</c:v>
                </c:pt>
                <c:pt idx="1">
                  <c:v>0.6905</c:v>
                </c:pt>
                <c:pt idx="2">
                  <c:v>0.34299999999999997</c:v>
                </c:pt>
                <c:pt idx="3">
                  <c:v>0.2074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9E-8D4D-A35C-AAF735FEB8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am concerned about the safety of a vaccine developed so quickly</c:v>
                </c:pt>
                <c:pt idx="1">
                  <c:v>I am concerned about the effectiveness of a vaccine developed so quickly</c:v>
                </c:pt>
                <c:pt idx="2">
                  <c:v>I don't believe in any vaccines</c:v>
                </c:pt>
                <c:pt idx="3">
                  <c:v>I don't see COVID-19 as a real threat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0.8296</c:v>
                </c:pt>
                <c:pt idx="1">
                  <c:v>0.80449999999999999</c:v>
                </c:pt>
                <c:pt idx="2">
                  <c:v>0.29039999999999999</c:v>
                </c:pt>
                <c:pt idx="3">
                  <c:v>0.28400000000000003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E-8D4D-A35C-AAF735FEB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Aware of Johnson &amp; Johnson vaccine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0.82699999999999996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E-8D4D-A35C-AAF735FEB8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0.72370000000000001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E-8D4D-A35C-AAF735FEB8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0.82489999999999997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9E-8D4D-A35C-AAF735FEB8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0.93610000000000004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E-8D4D-A35C-AAF735FEB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 not get Johnson &amp; Johnson vaccine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No, I'll wait for the Moderna or Pfizer vaccines to be available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0.30520000000000003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E-8D4D-A35C-AAF735FEB8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No, I'll wait for the Moderna or Pfizer vaccines to be available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0.33389999999999997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E-8D4D-A35C-AAF735FEB8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No, I'll wait for the Moderna or Pfizer vaccines to be available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0.28389999999999999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9E-8D4D-A35C-AAF735FEB8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No, I'll wait for the Moderna or Pfizer vaccines to be available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0.29389999999999999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E-8D4D-A35C-AAF735FEB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Influence on decision to wait for Moderna or Pfizer vaccine: Top 2 box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You’ve heard the Moderna and Pfizer versions are more effective</c:v>
                </c:pt>
                <c:pt idx="1">
                  <c:v>A two-dose vaccine has got be better than a single dose version</c:v>
                </c:pt>
                <c:pt idx="2">
                  <c:v>The new MRNA technology used by Pfizer and Moderna is a better way to develop a vaccine</c:v>
                </c:pt>
                <c:pt idx="3">
                  <c:v>The Moderna and Pfizer vaccines have been proven safe because millions of people have received them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0.32419999999999999</c:v>
                </c:pt>
                <c:pt idx="1">
                  <c:v>0.1875</c:v>
                </c:pt>
                <c:pt idx="2">
                  <c:v>0.16719999999999999</c:v>
                </c:pt>
                <c:pt idx="3">
                  <c:v>6.88E-2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</a:rPr>
              <a:t>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1982338814378"/>
          <c:y val="0.12065272475421467"/>
          <c:w val="0.80070705604090853"/>
          <c:h val="0.75197456272060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Generation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B2E205">
                  <a:lumMod val="7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615-B044-9CF1-1C7A256D9BF9}"/>
              </c:ext>
            </c:extLst>
          </c:dPt>
          <c:dPt>
            <c:idx val="1"/>
            <c:bubble3D val="0"/>
            <c:spPr>
              <a:solidFill>
                <a:srgbClr val="000000">
                  <a:lumMod val="75000"/>
                  <a:lumOff val="2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15-B044-9CF1-1C7A256D9BF9}"/>
              </c:ext>
            </c:extLst>
          </c:dPt>
          <c:dPt>
            <c:idx val="2"/>
            <c:bubble3D val="0"/>
            <c:spPr>
              <a:solidFill>
                <a:srgbClr val="B2E205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729-9B4A-8B8B-5E7400EFB7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Millennial</c:v>
                </c:pt>
                <c:pt idx="1">
                  <c:v>Gen X</c:v>
                </c:pt>
                <c:pt idx="2">
                  <c:v>Boomer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</c:v>
                </c:pt>
                <c:pt idx="1">
                  <c:v>0.3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5-B044-9CF1-1C7A256D9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1982338814378"/>
          <c:y val="0.12065272475421467"/>
          <c:w val="0.80070705604090853"/>
          <c:h val="0.75197456272060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rgbClr val="FA7F24"/>
            </a:solidFill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57AEF7">
                  <a:lumMod val="7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615-B044-9CF1-1C7A256D9BF9}"/>
              </c:ext>
            </c:extLst>
          </c:dPt>
          <c:dPt>
            <c:idx val="1"/>
            <c:bubble3D val="0"/>
            <c:spPr>
              <a:solidFill>
                <a:srgbClr val="F7F3E9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15-B044-9CF1-1C7A256D9BF9}"/>
              </c:ext>
            </c:extLst>
          </c:dPt>
          <c:dPt>
            <c:idx val="2"/>
            <c:bubble3D val="0"/>
            <c:spPr>
              <a:solidFill>
                <a:srgbClr val="FA7F2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729-9B4A-8B8B-5E7400EFB7B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615-B044-9CF1-1C7A256D9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5-B044-9CF1-1C7A256D9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Amazon Prime membership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0.66020000000000001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E-8D4D-A35C-AAF735FEB8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0.6774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E-8D4D-A35C-AAF735FEB8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0.70499999999999996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9E-8D4D-A35C-AAF735FEB8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0.59379999999999999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E-8D4D-A35C-AAF735FEB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Walmart+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membership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0.21920000000000001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E-8D4D-A35C-AAF735FEB8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0.32219999999999999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E-8D4D-A35C-AAF735FEB8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0.22389999999999999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9E-8D4D-A35C-AAF735FEB8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9.4700000000000006E-2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E-8D4D-A35C-AAF735FEB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Amazon Prime members</c:v>
                </c:pt>
              </c:strCache>
            </c:strRef>
          </c:tx>
          <c:dPt>
            <c:idx val="0"/>
            <c:bubble3D val="0"/>
            <c:spPr>
              <a:solidFill>
                <a:srgbClr val="00A4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E6-9E42-90C7-20B488BF8F26}"/>
              </c:ext>
            </c:extLst>
          </c:dPt>
          <c:dPt>
            <c:idx val="1"/>
            <c:bubble3D val="0"/>
            <c:spPr>
              <a:solidFill>
                <a:srgbClr val="91C9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E6-9E42-90C7-20B488BF8F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0.2727</c:v>
                </c:pt>
                <c:pt idx="1">
                  <c:v>0.72729999999999995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E6-9E42-90C7-20B488BF8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Walmart+ members</c:v>
                </c:pt>
              </c:strCache>
            </c:strRef>
          </c:tx>
          <c:spPr>
            <a:solidFill>
              <a:srgbClr val="F9BE00"/>
            </a:solidFill>
          </c:spPr>
          <c:dPt>
            <c:idx val="0"/>
            <c:bubble3D val="0"/>
            <c:spPr>
              <a:solidFill>
                <a:srgbClr val="F9BE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FD-D44F-8C1A-17DC7FC4621D}"/>
              </c:ext>
            </c:extLst>
          </c:dPt>
          <c:dPt>
            <c:idx val="1"/>
            <c:bubble3D val="0"/>
            <c:spPr>
              <a:solidFill>
                <a:srgbClr val="F9E8A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FD-D44F-8C1A-17DC7FC462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0.76670000000000005</c:v>
                </c:pt>
                <c:pt idx="1">
                  <c:v>0.23330000000000001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FD-D44F-8C1A-17DC7FC46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Products typically bought at Walmart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Groceries and home essentials (paper and cleaning products, etc )</c:v>
                </c:pt>
                <c:pt idx="1">
                  <c:v>Health and beauty aids (soap, shampoo, deodorant, etc )</c:v>
                </c:pt>
                <c:pt idx="2">
                  <c:v>Clothes and shoes</c:v>
                </c:pt>
                <c:pt idx="3">
                  <c:v>Small appliances (blenders, toasters, etc )</c:v>
                </c:pt>
                <c:pt idx="4">
                  <c:v>Electronics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0.77780000000000005</c:v>
                </c:pt>
                <c:pt idx="1">
                  <c:v>0.66620000000000001</c:v>
                </c:pt>
                <c:pt idx="2">
                  <c:v>0.52610000000000001</c:v>
                </c:pt>
                <c:pt idx="3">
                  <c:v>0.44469999999999998</c:v>
                </c:pt>
                <c:pt idx="4">
                  <c:v>0.34489999999999998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Products typically bought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on Amazon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6729908761404819"/>
          <c:y val="5.2141527001862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Clothes and shoes</c:v>
                </c:pt>
                <c:pt idx="1">
                  <c:v>Health and beauty aids (soap, shampoo, deodorant, etc )</c:v>
                </c:pt>
                <c:pt idx="2">
                  <c:v>Electronics</c:v>
                </c:pt>
                <c:pt idx="3">
                  <c:v>Groceries and home essentials (paper and cleaning products, etc )</c:v>
                </c:pt>
                <c:pt idx="4">
                  <c:v>Small appliances (blenders, toasters, etc 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0.51959999999999995</c:v>
                </c:pt>
                <c:pt idx="1">
                  <c:v>0.4168</c:v>
                </c:pt>
                <c:pt idx="2">
                  <c:v>0.41070000000000001</c:v>
                </c:pt>
                <c:pt idx="3">
                  <c:v>0.3518</c:v>
                </c:pt>
                <c:pt idx="4">
                  <c:v>0.27960000000000002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8D4D-A35C-AAF735FEB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667232"/>
        <c:axId val="1389824480"/>
      </c:barChart>
      <c:catAx>
        <c:axId val="13896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9824480"/>
        <c:crosses val="autoZero"/>
        <c:auto val="1"/>
        <c:lblAlgn val="ctr"/>
        <c:lblOffset val="100"/>
        <c:noMultiLvlLbl val="0"/>
      </c:catAx>
      <c:valAx>
        <c:axId val="1389824480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896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3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Example title slide</a:t>
            </a:r>
            <a:br>
              <a:rPr lang="en-US" dirty="0"/>
            </a:br>
            <a:r>
              <a:rPr lang="en-US" dirty="0"/>
              <a:t>up to two lines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534400" y="8484334"/>
            <a:ext cx="12814300" cy="1491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800" b="0">
                <a:solidFill>
                  <a:schemeClr val="bg1"/>
                </a:solidFill>
              </a:defRPr>
            </a:lvl1pPr>
            <a:lvl2pPr marL="609600" indent="0">
              <a:buNone/>
              <a:defRPr sz="4000">
                <a:solidFill>
                  <a:schemeClr val="bg1"/>
                </a:solidFill>
              </a:defRPr>
            </a:lvl2pPr>
            <a:lvl3pPr marL="1219200" indent="0">
              <a:buNone/>
              <a:defRPr sz="4000">
                <a:solidFill>
                  <a:schemeClr val="bg1"/>
                </a:solidFill>
              </a:defRPr>
            </a:lvl3pPr>
            <a:lvl4pPr marL="1828800" indent="0">
              <a:buNone/>
              <a:defRPr sz="4000">
                <a:solidFill>
                  <a:schemeClr val="bg1"/>
                </a:solidFill>
              </a:defRPr>
            </a:lvl4pPr>
            <a:lvl5pPr marL="243840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With a killer sub-headline up to two lines</a:t>
            </a:r>
            <a:br>
              <a:rPr lang="en-US" dirty="0"/>
            </a:br>
            <a:r>
              <a:rPr lang="en-US" dirty="0"/>
              <a:t>that adds intrigue and interest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160AA-2BDD-6442-91D0-1776F6DB3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4566929"/>
            <a:ext cx="3670305" cy="183975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7808C7-130D-6C4E-A460-121510E4ED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914401"/>
            <a:ext cx="2785377" cy="8762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2C0F35-1726-4446-8BAC-1E6440EF3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4400" y="10271016"/>
            <a:ext cx="12814300" cy="911334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None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200" indent="0">
              <a:buNone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0">
              <a:buNone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0">
              <a:buNone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201826-218D-404A-A58F-5CAF7BC21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2000" y="0"/>
            <a:ext cx="12192000" cy="137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EAD5-30AE-7D4D-9A9B-794420FAB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6" y="1098375"/>
            <a:ext cx="5499104" cy="1644825"/>
          </a:xfrm>
        </p:spPr>
        <p:txBody>
          <a:bodyPr/>
          <a:lstStyle>
            <a:lvl1pPr>
              <a:lnSpc>
                <a:spcPct val="150000"/>
              </a:lnSpc>
              <a:defRPr sz="3600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Headline/methodology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8A6DA-6483-B14F-8033-879E410C8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A9D0-735F-1840-AC51-563C384BF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914400"/>
            <a:ext cx="3670305" cy="183975"/>
          </a:xfrm>
          <a:prstGeom prst="rect">
            <a:avLst/>
          </a:prstGeom>
        </p:spPr>
      </p:pic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A82A3664-35CB-6249-9B9A-2715949A90B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206500" y="4750594"/>
            <a:ext cx="7327900" cy="48265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5130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B70196-77D5-BD41-9A28-41D74A006471}"/>
              </a:ext>
            </a:extLst>
          </p:cNvPr>
          <p:cNvSpPr/>
          <p:nvPr userDrawn="1"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12 pt. Helvetica* 65 Medium   0"/>
              <a:ea typeface="12 pt. Helvetica* 65 Medium   0"/>
              <a:cs typeface="12 pt. Helvetica* 65 Medium   0"/>
              <a:sym typeface="Helvetica Neue Medium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201826-218D-404A-A58F-5CAF7BC21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2000" y="0"/>
            <a:ext cx="12192000" cy="137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EAD5-30AE-7D4D-9A9B-794420FAB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6" y="1098375"/>
            <a:ext cx="5499104" cy="1644825"/>
          </a:xfrm>
        </p:spPr>
        <p:txBody>
          <a:bodyPr/>
          <a:lstStyle>
            <a:lvl1pPr>
              <a:lnSpc>
                <a:spcPct val="150000"/>
              </a:lnSpc>
              <a:defRPr sz="36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Headline/methodology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8A6DA-6483-B14F-8033-879E410C8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A9D0-735F-1840-AC51-563C384BF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914400"/>
            <a:ext cx="3670305" cy="183975"/>
          </a:xfrm>
          <a:prstGeom prst="rect">
            <a:avLst/>
          </a:prstGeom>
        </p:spPr>
      </p:pic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A82A3664-35CB-6249-9B9A-2715949A90B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206500" y="4750594"/>
            <a:ext cx="7327900" cy="48265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1562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Composi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2CA7A7-5193-5F46-9210-04B63AB50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1293" y="0"/>
            <a:ext cx="11876203" cy="1371600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07077B5-FE54-ED46-8B9B-7010980579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32163" y="1930400"/>
            <a:ext cx="1646237" cy="1066800"/>
          </a:xfrm>
        </p:spPr>
        <p:txBody>
          <a:bodyPr/>
          <a:lstStyle>
            <a:lvl1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1pPr>
            <a:lvl2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2pPr>
            <a:lvl3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3pPr>
            <a:lvl4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4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663B68-4303-8C44-83BF-530418FB2A91}"/>
              </a:ext>
            </a:extLst>
          </p:cNvPr>
          <p:cNvSpPr/>
          <p:nvPr userDrawn="1"/>
        </p:nvSpPr>
        <p:spPr>
          <a:xfrm>
            <a:off x="10363200" y="0"/>
            <a:ext cx="14020800" cy="1371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12 pt. Helvetica* 65 Medium   0"/>
              <a:ea typeface="12 pt. Helvetica* 65 Medium   0"/>
              <a:cs typeface="12 pt. Helvetica* 65 Medium   0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EAD5-30AE-7D4D-9A9B-794420FAB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5" y="1098375"/>
            <a:ext cx="6926851" cy="1644825"/>
          </a:xfrm>
        </p:spPr>
        <p:txBody>
          <a:bodyPr/>
          <a:lstStyle>
            <a:lvl1pPr>
              <a:lnSpc>
                <a:spcPct val="150000"/>
              </a:lnSpc>
              <a:defRPr sz="3600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Headline/Panel Composition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8A6DA-6483-B14F-8033-879E410C8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A9D0-735F-1840-AC51-563C384BF1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6495" y="914400"/>
            <a:ext cx="3670305" cy="183975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FF9CE761-558F-E249-93F1-D64471CAF64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219200" y="3801895"/>
            <a:ext cx="7362825" cy="7362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6F82C692-181B-4345-A140-0F5E2EF0770F}"/>
              </a:ext>
            </a:extLst>
          </p:cNvPr>
          <p:cNvCxnSpPr>
            <a:cxnSpLocks/>
            <a:endCxn id="26" idx="1"/>
          </p:cNvCxnSpPr>
          <p:nvPr userDrawn="1"/>
        </p:nvCxnSpPr>
        <p:spPr>
          <a:xfrm rot="5400000" flipH="1" flipV="1">
            <a:off x="20024276" y="3939385"/>
            <a:ext cx="1817965" cy="1075359"/>
          </a:xfrm>
          <a:prstGeom prst="bentConnector2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headEnd type="oval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4D1FA9DF-79AE-AA46-B6CE-433F1382B78C}"/>
              </a:ext>
            </a:extLst>
          </p:cNvPr>
          <p:cNvCxnSpPr>
            <a:cxnSpLocks/>
            <a:endCxn id="23" idx="3"/>
          </p:cNvCxnSpPr>
          <p:nvPr userDrawn="1"/>
        </p:nvCxnSpPr>
        <p:spPr>
          <a:xfrm rot="16200000" flipV="1">
            <a:off x="17107520" y="3034680"/>
            <a:ext cx="2208562" cy="1066802"/>
          </a:xfrm>
          <a:prstGeom prst="bentConnector2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headEnd type="oval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19A52361-0DE8-9D46-A939-1B71C78262F4}"/>
              </a:ext>
            </a:extLst>
          </p:cNvPr>
          <p:cNvCxnSpPr>
            <a:cxnSpLocks/>
            <a:endCxn id="28" idx="3"/>
          </p:cNvCxnSpPr>
          <p:nvPr userDrawn="1"/>
        </p:nvCxnSpPr>
        <p:spPr>
          <a:xfrm rot="5400000">
            <a:off x="16979611" y="9517586"/>
            <a:ext cx="2530240" cy="1446986"/>
          </a:xfrm>
          <a:prstGeom prst="bentConnector2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headEnd type="oval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3024EE62-CE48-FD43-A131-E1D84850E31A}"/>
              </a:ext>
            </a:extLst>
          </p:cNvPr>
          <p:cNvCxnSpPr>
            <a:cxnSpLocks/>
            <a:endCxn id="30" idx="3"/>
          </p:cNvCxnSpPr>
          <p:nvPr userDrawn="1"/>
        </p:nvCxnSpPr>
        <p:spPr>
          <a:xfrm rot="5400000">
            <a:off x="11622455" y="8138786"/>
            <a:ext cx="1872632" cy="728812"/>
          </a:xfrm>
          <a:prstGeom prst="bentConnector2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headEnd type="oval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0CD11175-98E9-BC4D-BA0F-9673175C8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70938" y="3034681"/>
            <a:ext cx="1646237" cy="1066800"/>
          </a:xfrm>
        </p:spPr>
        <p:txBody>
          <a:bodyPr/>
          <a:lstStyle>
            <a:lvl1pPr marL="0" marR="0" indent="0" algn="r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1pPr>
            <a:lvl2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2pPr>
            <a:lvl3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3pPr>
            <a:lvl4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4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6C03B6AA-110B-1945-A639-9D3AC45A37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1" y="10972799"/>
            <a:ext cx="1646237" cy="1066800"/>
          </a:xfrm>
        </p:spPr>
        <p:txBody>
          <a:bodyPr/>
          <a:lstStyle>
            <a:lvl1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1pPr>
            <a:lvl2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2pPr>
            <a:lvl3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3pPr>
            <a:lvl4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4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F484CBB-4DE0-E643-A40B-1C5A61EBC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8128" y="8906108"/>
            <a:ext cx="1646237" cy="1066800"/>
          </a:xfrm>
        </p:spPr>
        <p:txBody>
          <a:bodyPr/>
          <a:lstStyle>
            <a:lvl1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1pPr>
            <a:lvl2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2pPr>
            <a:lvl3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3pPr>
            <a:lvl4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4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061515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Composi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2CA7A7-5193-5F46-9210-04B63AB50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1293" y="0"/>
            <a:ext cx="11876203" cy="13715999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07077B5-FE54-ED46-8B9B-7010980579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32163" y="1930400"/>
            <a:ext cx="1646237" cy="1066800"/>
          </a:xfrm>
        </p:spPr>
        <p:txBody>
          <a:bodyPr/>
          <a:lstStyle>
            <a:lvl1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1pPr>
            <a:lvl2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2pPr>
            <a:lvl3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3pPr>
            <a:lvl4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4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663B68-4303-8C44-83BF-530418FB2A91}"/>
              </a:ext>
            </a:extLst>
          </p:cNvPr>
          <p:cNvSpPr/>
          <p:nvPr userDrawn="1"/>
        </p:nvSpPr>
        <p:spPr>
          <a:xfrm>
            <a:off x="10363200" y="0"/>
            <a:ext cx="14020800" cy="1371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12 pt. Helvetica* 65 Medium   0"/>
              <a:ea typeface="12 pt. Helvetica* 65 Medium   0"/>
              <a:cs typeface="12 pt. Helvetica* 65 Medium   0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EAD5-30AE-7D4D-9A9B-794420FAB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5" y="1098375"/>
            <a:ext cx="6926851" cy="1644825"/>
          </a:xfrm>
        </p:spPr>
        <p:txBody>
          <a:bodyPr/>
          <a:lstStyle>
            <a:lvl1pPr>
              <a:lnSpc>
                <a:spcPct val="150000"/>
              </a:lnSpc>
              <a:defRPr sz="36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Headline/Panel Composition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8A6DA-6483-B14F-8033-879E410C8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A9D0-735F-1840-AC51-563C384BF1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6495" y="914400"/>
            <a:ext cx="3670305" cy="183975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FF9CE761-558F-E249-93F1-D64471CAF64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219200" y="3801895"/>
            <a:ext cx="7362825" cy="7362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6F82C692-181B-4345-A140-0F5E2EF0770F}"/>
              </a:ext>
            </a:extLst>
          </p:cNvPr>
          <p:cNvCxnSpPr>
            <a:cxnSpLocks/>
            <a:endCxn id="26" idx="1"/>
          </p:cNvCxnSpPr>
          <p:nvPr userDrawn="1"/>
        </p:nvCxnSpPr>
        <p:spPr>
          <a:xfrm rot="5400000" flipH="1" flipV="1">
            <a:off x="20024276" y="3939385"/>
            <a:ext cx="1817965" cy="1075359"/>
          </a:xfrm>
          <a:prstGeom prst="bentConnector2">
            <a:avLst/>
          </a:prstGeom>
          <a:noFill/>
          <a:ln w="38100" cap="flat">
            <a:solidFill>
              <a:schemeClr val="accent2"/>
            </a:solidFill>
            <a:prstDash val="solid"/>
            <a:miter lim="400000"/>
            <a:headEnd type="oval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4D1FA9DF-79AE-AA46-B6CE-433F1382B78C}"/>
              </a:ext>
            </a:extLst>
          </p:cNvPr>
          <p:cNvCxnSpPr>
            <a:cxnSpLocks/>
            <a:endCxn id="23" idx="3"/>
          </p:cNvCxnSpPr>
          <p:nvPr userDrawn="1"/>
        </p:nvCxnSpPr>
        <p:spPr>
          <a:xfrm rot="16200000" flipV="1">
            <a:off x="17107520" y="3034680"/>
            <a:ext cx="2208562" cy="1066802"/>
          </a:xfrm>
          <a:prstGeom prst="bentConnector2">
            <a:avLst/>
          </a:prstGeom>
          <a:noFill/>
          <a:ln w="38100" cap="flat">
            <a:solidFill>
              <a:schemeClr val="accent2"/>
            </a:solidFill>
            <a:prstDash val="solid"/>
            <a:miter lim="400000"/>
            <a:headEnd type="oval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19A52361-0DE8-9D46-A939-1B71C78262F4}"/>
              </a:ext>
            </a:extLst>
          </p:cNvPr>
          <p:cNvCxnSpPr>
            <a:cxnSpLocks/>
            <a:endCxn id="28" idx="3"/>
          </p:cNvCxnSpPr>
          <p:nvPr userDrawn="1"/>
        </p:nvCxnSpPr>
        <p:spPr>
          <a:xfrm rot="5400000">
            <a:off x="16979611" y="9517586"/>
            <a:ext cx="2530240" cy="1446986"/>
          </a:xfrm>
          <a:prstGeom prst="bentConnector2">
            <a:avLst/>
          </a:prstGeom>
          <a:noFill/>
          <a:ln w="38100" cap="flat">
            <a:solidFill>
              <a:schemeClr val="accent2"/>
            </a:solidFill>
            <a:prstDash val="solid"/>
            <a:miter lim="400000"/>
            <a:headEnd type="oval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3024EE62-CE48-FD43-A131-E1D84850E31A}"/>
              </a:ext>
            </a:extLst>
          </p:cNvPr>
          <p:cNvCxnSpPr>
            <a:cxnSpLocks/>
            <a:endCxn id="30" idx="3"/>
          </p:cNvCxnSpPr>
          <p:nvPr userDrawn="1"/>
        </p:nvCxnSpPr>
        <p:spPr>
          <a:xfrm rot="5400000">
            <a:off x="11622455" y="8138786"/>
            <a:ext cx="1872632" cy="728812"/>
          </a:xfrm>
          <a:prstGeom prst="bentConnector2">
            <a:avLst/>
          </a:prstGeom>
          <a:noFill/>
          <a:ln w="38100" cap="flat">
            <a:solidFill>
              <a:schemeClr val="accent2"/>
            </a:solidFill>
            <a:prstDash val="solid"/>
            <a:miter lim="400000"/>
            <a:headEnd type="oval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0CD11175-98E9-BC4D-BA0F-9673175C8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70938" y="3034681"/>
            <a:ext cx="1646237" cy="1066800"/>
          </a:xfrm>
        </p:spPr>
        <p:txBody>
          <a:bodyPr/>
          <a:lstStyle>
            <a:lvl1pPr marL="0" marR="0" indent="0" algn="r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1pPr>
            <a:lvl2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2pPr>
            <a:lvl3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3pPr>
            <a:lvl4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4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6C03B6AA-110B-1945-A639-9D3AC45A37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1" y="10972799"/>
            <a:ext cx="1646237" cy="1066800"/>
          </a:xfrm>
        </p:spPr>
        <p:txBody>
          <a:bodyPr/>
          <a:lstStyle>
            <a:lvl1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1pPr>
            <a:lvl2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2pPr>
            <a:lvl3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3pPr>
            <a:lvl4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4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F484CBB-4DE0-E643-A40B-1C5A61EBC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8128" y="8906108"/>
            <a:ext cx="1646237" cy="1066800"/>
          </a:xfrm>
        </p:spPr>
        <p:txBody>
          <a:bodyPr/>
          <a:lstStyle>
            <a:lvl1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1pPr>
            <a:lvl2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2pPr>
            <a:lvl3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3pPr>
            <a:lvl4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Palatino"/>
              </a:defRPr>
            </a:lvl4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3154302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tion and Gen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AD8E7E-280D-E440-BA2F-CBD308FABF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534400" cy="137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663B68-4303-8C44-83BF-530418FB2A91}"/>
              </a:ext>
            </a:extLst>
          </p:cNvPr>
          <p:cNvSpPr/>
          <p:nvPr userDrawn="1"/>
        </p:nvSpPr>
        <p:spPr>
          <a:xfrm>
            <a:off x="10363200" y="0"/>
            <a:ext cx="14020800" cy="1371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12 pt. Helvetica* 65 Medium   0"/>
              <a:ea typeface="12 pt. Helvetica* 65 Medium   0"/>
              <a:cs typeface="12 pt. Helvetica* 65 Medium   0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8A6DA-6483-B14F-8033-879E410C8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6D43033-8238-E845-9317-1A1DC04EA04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9496427" y="3681412"/>
            <a:ext cx="6353175" cy="6353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FCC04F3F-FD7A-1443-8F58-3129F0C1AF0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6716375" y="3625850"/>
            <a:ext cx="6410304" cy="6408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9755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tion and Gen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AD8E7E-280D-E440-BA2F-CBD308FABF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534400" cy="137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663B68-4303-8C44-83BF-530418FB2A91}"/>
              </a:ext>
            </a:extLst>
          </p:cNvPr>
          <p:cNvSpPr/>
          <p:nvPr userDrawn="1"/>
        </p:nvSpPr>
        <p:spPr>
          <a:xfrm>
            <a:off x="10363200" y="0"/>
            <a:ext cx="14020800" cy="1371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12 pt. Helvetica* 65 Medium   0"/>
              <a:ea typeface="12 pt. Helvetica* 65 Medium   0"/>
              <a:cs typeface="12 pt. Helvetica* 65 Medium   0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8A6DA-6483-B14F-8033-879E410C8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6D43033-8238-E845-9317-1A1DC04EA04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9496427" y="3681412"/>
            <a:ext cx="6353175" cy="6353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FCC04F3F-FD7A-1443-8F58-3129F0C1AF0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6716375" y="3625850"/>
            <a:ext cx="6410304" cy="64087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4568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/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A050-4332-7D42-A0CF-F5C9A444B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6" y="6335485"/>
            <a:ext cx="21971004" cy="1669778"/>
          </a:xfrm>
        </p:spPr>
        <p:txBody>
          <a:bodyPr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Subchapter intro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6E83A-A21F-8F43-A2B7-420B2AB88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5481328"/>
            <a:ext cx="3670305" cy="18397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8DA20-68B7-374C-8460-12ADC8A952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4400" y="8579796"/>
            <a:ext cx="14643100" cy="181674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800" b="0">
                <a:solidFill>
                  <a:schemeClr val="bg1"/>
                </a:solidFill>
              </a:defRPr>
            </a:lvl1pPr>
            <a:lvl2pPr marL="609600" indent="0">
              <a:buNone/>
              <a:defRPr sz="4000">
                <a:solidFill>
                  <a:schemeClr val="bg1"/>
                </a:solidFill>
              </a:defRPr>
            </a:lvl2pPr>
            <a:lvl3pPr marL="1219200" indent="0">
              <a:buNone/>
              <a:defRPr sz="4000">
                <a:solidFill>
                  <a:schemeClr val="bg1"/>
                </a:solidFill>
              </a:defRPr>
            </a:lvl3pPr>
            <a:lvl4pPr marL="1828800" indent="0">
              <a:buNone/>
              <a:defRPr sz="4000">
                <a:solidFill>
                  <a:schemeClr val="bg1"/>
                </a:solidFill>
              </a:defRPr>
            </a:lvl4pPr>
            <a:lvl5pPr marL="243840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Tease them with something clever and important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3E3819-E816-F541-AFC5-5766C185A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496" y="914401"/>
            <a:ext cx="801208" cy="11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4100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char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EAD5-30AE-7D4D-9A9B-794420FAB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6" y="1098375"/>
            <a:ext cx="14643104" cy="1122779"/>
          </a:xfrm>
        </p:spPr>
        <p:txBody>
          <a:bodyPr/>
          <a:lstStyle>
            <a:lvl1pPr>
              <a:lnSpc>
                <a:spcPct val="150000"/>
              </a:lnSpc>
              <a:defRPr sz="3600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Short headline – one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8A6DA-6483-B14F-8033-879E410C8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A9D0-735F-1840-AC51-563C384BF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914400"/>
            <a:ext cx="3670305" cy="183975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4E17C1D6-BA64-FB4D-9FB5-335AC21E80F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06500" y="4457700"/>
            <a:ext cx="21971000" cy="6819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1FEEA1-A768-644C-BACB-35AF3F85BB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6495" y="2221154"/>
            <a:ext cx="14643105" cy="1371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60960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  <a:latin typeface="+mj-lt"/>
              </a:defRPr>
            </a:lvl2pPr>
            <a:lvl3pPr marL="121920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  <a:latin typeface="+mj-lt"/>
              </a:defRPr>
            </a:lvl3pPr>
            <a:lvl4pPr marL="182880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  <a:latin typeface="+mj-lt"/>
              </a:defRPr>
            </a:lvl4pPr>
            <a:lvl5pPr marL="243840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E40E5D5-1BC8-E341-8F00-EB84FF5CC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6500" y="12388695"/>
            <a:ext cx="12801600" cy="593725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200" indent="0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0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0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Question or sourcing</a:t>
            </a:r>
          </a:p>
        </p:txBody>
      </p:sp>
    </p:spTree>
    <p:extLst>
      <p:ext uri="{BB962C8B-B14F-4D97-AF65-F5344CB8AC3E}">
        <p14:creationId xmlns:p14="http://schemas.microsoft.com/office/powerpoint/2010/main" val="48611262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char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EAD5-30AE-7D4D-9A9B-794420FAB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6" y="1098375"/>
            <a:ext cx="14643104" cy="1122779"/>
          </a:xfrm>
        </p:spPr>
        <p:txBody>
          <a:bodyPr/>
          <a:lstStyle>
            <a:lvl1pPr>
              <a:lnSpc>
                <a:spcPct val="150000"/>
              </a:lnSpc>
              <a:defRPr sz="36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Short headline – one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8A6DA-6483-B14F-8033-879E410C8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A9D0-735F-1840-AC51-563C384BF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914400"/>
            <a:ext cx="3670305" cy="183975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4E17C1D6-BA64-FB4D-9FB5-335AC21E80F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06500" y="4457700"/>
            <a:ext cx="21971000" cy="6819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1FEEA1-A768-644C-BACB-35AF3F85BB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6495" y="2221154"/>
            <a:ext cx="14643105" cy="1371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1pPr>
            <a:lvl2pPr marL="609600" indent="0">
              <a:lnSpc>
                <a:spcPct val="9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2pPr>
            <a:lvl3pPr marL="1219200" indent="0">
              <a:lnSpc>
                <a:spcPct val="9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3pPr>
            <a:lvl4pPr marL="1828800" indent="0">
              <a:lnSpc>
                <a:spcPct val="9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4pPr>
            <a:lvl5pPr marL="2438400" indent="0">
              <a:lnSpc>
                <a:spcPct val="9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E40E5D5-1BC8-E341-8F00-EB84FF5CC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6500" y="12388695"/>
            <a:ext cx="12801600" cy="593725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200" indent="0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0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0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Question or sourcing</a:t>
            </a:r>
          </a:p>
        </p:txBody>
      </p:sp>
    </p:spTree>
    <p:extLst>
      <p:ext uri="{BB962C8B-B14F-4D97-AF65-F5344CB8AC3E}">
        <p14:creationId xmlns:p14="http://schemas.microsoft.com/office/powerpoint/2010/main" val="98611710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8AAE9B-C9DA-CF45-8C2B-6248675827D0}"/>
              </a:ext>
            </a:extLst>
          </p:cNvPr>
          <p:cNvSpPr/>
          <p:nvPr userDrawn="1"/>
        </p:nvSpPr>
        <p:spPr>
          <a:xfrm>
            <a:off x="8534400" y="0"/>
            <a:ext cx="15849600" cy="1371600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12 pt. Helvetica* 65 Medium   0"/>
              <a:ea typeface="12 pt. Helvetica* 65 Medium   0"/>
              <a:cs typeface="12 pt. Helvetica* 65 Medium   0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EAD5-30AE-7D4D-9A9B-794420FAB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6" y="5272810"/>
            <a:ext cx="6526147" cy="1122779"/>
          </a:xfrm>
        </p:spPr>
        <p:txBody>
          <a:bodyPr/>
          <a:lstStyle>
            <a:lvl1pPr>
              <a:lnSpc>
                <a:spcPct val="150000"/>
              </a:lnSpc>
              <a:defRPr sz="36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8A6DA-6483-B14F-8033-879E410C8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A9D0-735F-1840-AC51-563C384BF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5088835"/>
            <a:ext cx="3670305" cy="18397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1FEEA1-A768-644C-BACB-35AF3F85BB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495" y="6690919"/>
            <a:ext cx="6526147" cy="1371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800" b="0">
                <a:solidFill>
                  <a:schemeClr val="tx1"/>
                </a:solidFill>
                <a:latin typeface="+mj-lt"/>
              </a:defRPr>
            </a:lvl1pPr>
            <a:lvl2pPr marL="609600" indent="0">
              <a:lnSpc>
                <a:spcPct val="9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2pPr>
            <a:lvl3pPr marL="1219200" indent="0">
              <a:lnSpc>
                <a:spcPct val="9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3pPr>
            <a:lvl4pPr marL="1828800" indent="0">
              <a:lnSpc>
                <a:spcPct val="9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4pPr>
            <a:lvl5pPr marL="2438400" indent="0">
              <a:lnSpc>
                <a:spcPct val="9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77BC1C-1225-6B40-B004-CF8471247B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59617" y="2061267"/>
            <a:ext cx="13305183" cy="1138962"/>
          </a:xfrm>
        </p:spPr>
        <p:txBody>
          <a:bodyPr/>
          <a:lstStyle>
            <a:lvl1pPr marL="304800" indent="-304800">
              <a:spcAft>
                <a:spcPts val="1800"/>
              </a:spcAft>
              <a:buFont typeface="System Font Regular"/>
              <a:buChar char="–"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6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2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findings. </a:t>
            </a:r>
            <a:r>
              <a:rPr lang="en-US" b="1" dirty="0"/>
              <a:t>Create emphasis with bold type. 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1956E84-9477-B645-9BC4-3B7244B65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9617" y="3806612"/>
            <a:ext cx="13305183" cy="1138962"/>
          </a:xfrm>
        </p:spPr>
        <p:txBody>
          <a:bodyPr/>
          <a:lstStyle>
            <a:lvl1pPr marL="304800" indent="-304800">
              <a:spcAft>
                <a:spcPts val="1800"/>
              </a:spcAft>
              <a:buFont typeface="System Font Regular"/>
              <a:buChar char="–"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6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2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findings. </a:t>
            </a:r>
            <a:r>
              <a:rPr lang="en-US" b="1" dirty="0"/>
              <a:t>Create emphasis with bold type. 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CFB1D75-C325-3C4C-A088-B0BF17A1E3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59617" y="5551957"/>
            <a:ext cx="13305183" cy="1138962"/>
          </a:xfrm>
        </p:spPr>
        <p:txBody>
          <a:bodyPr/>
          <a:lstStyle>
            <a:lvl1pPr marL="304800" indent="-304800">
              <a:spcAft>
                <a:spcPts val="1800"/>
              </a:spcAft>
              <a:buFont typeface="System Font Regular"/>
              <a:buChar char="–"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6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2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findings. </a:t>
            </a:r>
            <a:r>
              <a:rPr lang="en-US" b="1" dirty="0"/>
              <a:t>Create emphasis with bold type. 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05C3567-5FC5-DF4A-A123-F7C2D21394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9617" y="7297302"/>
            <a:ext cx="13305183" cy="1138962"/>
          </a:xfrm>
        </p:spPr>
        <p:txBody>
          <a:bodyPr/>
          <a:lstStyle>
            <a:lvl1pPr marL="304800" indent="-304800">
              <a:spcAft>
                <a:spcPts val="1800"/>
              </a:spcAft>
              <a:buFont typeface="System Font Regular"/>
              <a:buChar char="–"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6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2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findings. </a:t>
            </a:r>
            <a:r>
              <a:rPr lang="en-US" b="1" dirty="0"/>
              <a:t>Create emphasis with bold type. 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A74909A-DE3B-F84B-8CB4-EF3742B421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9617" y="9042647"/>
            <a:ext cx="13305183" cy="1138962"/>
          </a:xfrm>
        </p:spPr>
        <p:txBody>
          <a:bodyPr/>
          <a:lstStyle>
            <a:lvl1pPr marL="304800" indent="-304800">
              <a:spcAft>
                <a:spcPts val="1800"/>
              </a:spcAft>
              <a:buFont typeface="System Font Regular"/>
              <a:buChar char="–"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6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2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findings. </a:t>
            </a:r>
            <a:r>
              <a:rPr lang="en-US" b="1" dirty="0"/>
              <a:t>Create emphasis with bold type. 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F3515E6-0A1D-DC44-AFE1-6DF83D73D9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59617" y="10787994"/>
            <a:ext cx="13305183" cy="1138962"/>
          </a:xfrm>
        </p:spPr>
        <p:txBody>
          <a:bodyPr/>
          <a:lstStyle>
            <a:lvl1pPr marL="304800" indent="-304800">
              <a:spcAft>
                <a:spcPts val="1800"/>
              </a:spcAft>
              <a:buFont typeface="System Font Regular"/>
              <a:buChar char="–"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6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200" indent="-304800">
              <a:spcAft>
                <a:spcPts val="1800"/>
              </a:spcAft>
              <a:buFont typeface="System Font Regular"/>
              <a:buChar char="–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findings. </a:t>
            </a:r>
            <a:r>
              <a:rPr lang="en-US" b="1" dirty="0"/>
              <a:t>Create emphasis with bold type.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747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9E0F-8F69-6841-A118-BEC67F678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6" y="1098376"/>
            <a:ext cx="12814304" cy="1009168"/>
          </a:xfrm>
        </p:spPr>
        <p:txBody>
          <a:bodyPr/>
          <a:lstStyle>
            <a:lvl1pPr>
              <a:lnSpc>
                <a:spcPct val="150000"/>
              </a:lnSpc>
              <a:defRPr sz="3200" spc="0">
                <a:latin typeface="+mn-lt"/>
              </a:defRPr>
            </a:lvl1pPr>
          </a:lstStyle>
          <a:p>
            <a:r>
              <a:rPr lang="en-US" dirty="0"/>
              <a:t>Intro for big idea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E8FB2-6221-0A47-A04B-C63CBC7F6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4EFD9-6B3E-894E-AE0C-F1BE323CB9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914400"/>
            <a:ext cx="3670305" cy="18397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91E35D-E548-5F41-B518-7CF24E970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022600"/>
            <a:ext cx="21945600" cy="9302750"/>
          </a:xfrm>
        </p:spPr>
        <p:txBody>
          <a:bodyPr/>
          <a:lstStyle>
            <a:lvl1pPr marL="0" indent="0">
              <a:lnSpc>
                <a:spcPct val="190000"/>
              </a:lnSpc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200" indent="0"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0"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0"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All the details, without bullets</a:t>
            </a:r>
          </a:p>
        </p:txBody>
      </p:sp>
    </p:spTree>
    <p:extLst>
      <p:ext uri="{BB962C8B-B14F-4D97-AF65-F5344CB8AC3E}">
        <p14:creationId xmlns:p14="http://schemas.microsoft.com/office/powerpoint/2010/main" val="381495753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4EC29D-B911-0D43-A2D8-A72CF85BA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687" y="5778172"/>
            <a:ext cx="6864626" cy="21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319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9E0F-8F69-6841-A118-BEC67F678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6" y="1098376"/>
            <a:ext cx="12814304" cy="1009168"/>
          </a:xfrm>
        </p:spPr>
        <p:txBody>
          <a:bodyPr/>
          <a:lstStyle>
            <a:lvl1pPr>
              <a:lnSpc>
                <a:spcPct val="150000"/>
              </a:lnSpc>
              <a:defRPr sz="3200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Dark backgrounds for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E8FB2-6221-0A47-A04B-C63CBC7F6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4EFD9-6B3E-894E-AE0C-F1BE323CB9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914400"/>
            <a:ext cx="3670305" cy="18397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91E35D-E548-5F41-B518-7CF24E970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022600"/>
            <a:ext cx="21945600" cy="9302750"/>
          </a:xfrm>
        </p:spPr>
        <p:txBody>
          <a:bodyPr/>
          <a:lstStyle>
            <a:lvl1pPr marL="0" indent="0">
              <a:lnSpc>
                <a:spcPct val="190000"/>
              </a:lnSpc>
              <a:buNone/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200" indent="0"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0"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0"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Something cool</a:t>
            </a:r>
          </a:p>
        </p:txBody>
      </p:sp>
    </p:spTree>
    <p:extLst>
      <p:ext uri="{BB962C8B-B14F-4D97-AF65-F5344CB8AC3E}">
        <p14:creationId xmlns:p14="http://schemas.microsoft.com/office/powerpoint/2010/main" val="55582691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Blac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9E0F-8F69-6841-A118-BEC67F678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6" y="1098376"/>
            <a:ext cx="12814304" cy="1009168"/>
          </a:xfrm>
        </p:spPr>
        <p:txBody>
          <a:bodyPr/>
          <a:lstStyle>
            <a:lvl1pPr>
              <a:lnSpc>
                <a:spcPct val="150000"/>
              </a:lnSpc>
              <a:defRPr sz="3200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Lead in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E8FB2-6221-0A47-A04B-C63CBC7F6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4EFD9-6B3E-894E-AE0C-F1BE323CB9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914400"/>
            <a:ext cx="3670305" cy="18397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91E35D-E548-5F41-B518-7CF24E970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813242"/>
            <a:ext cx="21945600" cy="3044757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1500" b="0" i="0" spc="-15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609600" indent="0"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200" indent="0"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0"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0">
              <a:buNone/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Big idea that cannot </a:t>
            </a:r>
            <a:br>
              <a:rPr lang="en-US" dirty="0"/>
            </a:br>
            <a:r>
              <a:rPr lang="en-US" dirty="0"/>
              <a:t>be ignored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D5316A-C55B-624B-91AD-66CD57DF99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7392988"/>
            <a:ext cx="21958300" cy="2606675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4800" b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With some tasty follow up info</a:t>
            </a:r>
          </a:p>
        </p:txBody>
      </p:sp>
    </p:spTree>
    <p:extLst>
      <p:ext uri="{BB962C8B-B14F-4D97-AF65-F5344CB8AC3E}">
        <p14:creationId xmlns:p14="http://schemas.microsoft.com/office/powerpoint/2010/main" val="40260353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ody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9E0F-8F69-6841-A118-BEC67F67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1660592"/>
            <a:ext cx="21971004" cy="1498067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E8FB2-6221-0A47-A04B-C63CBC7F6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4EFD9-6B3E-894E-AE0C-F1BE323CB9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914400"/>
            <a:ext cx="3670305" cy="18397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91E35D-E548-5F41-B518-7CF24E9709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200" y="3498850"/>
            <a:ext cx="21945600" cy="9302750"/>
          </a:xfr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93936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/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A050-4332-7D42-A0CF-F5C9A444B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6" y="5864084"/>
            <a:ext cx="21971004" cy="1669778"/>
          </a:xfrm>
        </p:spPr>
        <p:txBody>
          <a:bodyPr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Subchapter intro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6E83A-A21F-8F43-A2B7-420B2AB88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5481328"/>
            <a:ext cx="3670305" cy="18397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8DA20-68B7-374C-8460-12ADC8A952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4400" y="8579796"/>
            <a:ext cx="14643100" cy="181674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800" b="0">
                <a:solidFill>
                  <a:schemeClr val="bg1"/>
                </a:solidFill>
              </a:defRPr>
            </a:lvl1pPr>
            <a:lvl2pPr marL="609600" indent="0">
              <a:buNone/>
              <a:defRPr sz="4000">
                <a:solidFill>
                  <a:schemeClr val="bg1"/>
                </a:solidFill>
              </a:defRPr>
            </a:lvl2pPr>
            <a:lvl3pPr marL="1219200" indent="0">
              <a:buNone/>
              <a:defRPr sz="4000">
                <a:solidFill>
                  <a:schemeClr val="bg1"/>
                </a:solidFill>
              </a:defRPr>
            </a:lvl3pPr>
            <a:lvl4pPr marL="1828800" indent="0">
              <a:buNone/>
              <a:defRPr sz="4000">
                <a:solidFill>
                  <a:schemeClr val="bg1"/>
                </a:solidFill>
              </a:defRPr>
            </a:lvl4pPr>
            <a:lvl5pPr marL="243840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Tease them with something clever and important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3E3819-E816-F541-AFC5-5766C185A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496" y="914401"/>
            <a:ext cx="801208" cy="11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2238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EAD5-30AE-7D4D-9A9B-794420FAB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496" y="1556673"/>
            <a:ext cx="18300704" cy="1984195"/>
          </a:xfrm>
        </p:spPr>
        <p:txBody>
          <a:bodyPr/>
          <a:lstStyle/>
          <a:p>
            <a:r>
              <a:rPr lang="en-US" dirty="0"/>
              <a:t>A new section or idea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8A6DA-6483-B14F-8033-879E410C8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A9D0-735F-1840-AC51-563C384BF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495" y="914400"/>
            <a:ext cx="3670305" cy="18397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5680D2-97CD-7744-94C0-024A180968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065588"/>
            <a:ext cx="12801600" cy="7451725"/>
          </a:xfrm>
        </p:spPr>
        <p:txBody>
          <a:bodyPr/>
          <a:lstStyle>
            <a:lvl1pPr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With</a:t>
            </a:r>
          </a:p>
          <a:p>
            <a:pPr lvl="1"/>
            <a:r>
              <a:rPr lang="en-US" dirty="0"/>
              <a:t>Bullets</a:t>
            </a:r>
          </a:p>
          <a:p>
            <a:pPr lvl="2"/>
            <a:r>
              <a:rPr lang="en-US" dirty="0"/>
              <a:t>That</a:t>
            </a:r>
          </a:p>
          <a:p>
            <a:pPr lvl="3"/>
            <a:r>
              <a:rPr lang="en-US" dirty="0"/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337939708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A6A572-BB8C-3742-B327-83D9C19C5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621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98F77-F29D-5D42-A0D1-103E0F408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789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2"/>
            <a:ext cx="21971004" cy="425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rPr dirty="0"/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496" y="7354528"/>
            <a:ext cx="21971001" cy="425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/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t">
            <a:noAutofit/>
          </a:bodyPr>
          <a:lstStyle>
            <a:lvl1pPr algn="r" defTabSz="584200">
              <a:lnSpc>
                <a:spcPct val="100000"/>
              </a:lnSpc>
              <a:defRPr sz="4800" b="0">
                <a:latin typeface="+mj-lt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55" r:id="rId5"/>
    <p:sldLayoutId id="2147483651" r:id="rId6"/>
    <p:sldLayoutId id="2147483661" r:id="rId7"/>
    <p:sldLayoutId id="2147483652" r:id="rId8"/>
    <p:sldLayoutId id="2147483653" r:id="rId9"/>
  </p:sldLayoutIdLst>
  <p:transition spd="med"/>
  <p:hf hdr="0" ftr="0" dt="0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50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1pPr>
      <a:lvl2pPr marL="0" marR="0" indent="457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2pPr>
      <a:lvl3pPr marL="0" marR="0" indent="914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3pPr>
      <a:lvl4pPr marL="0" marR="0" indent="1371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4pPr>
      <a:lvl5pPr marL="0" marR="0" indent="18288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5pPr>
      <a:lvl6pPr marL="0" marR="0" indent="2286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6pPr>
      <a:lvl7pPr marL="0" marR="0" indent="2743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7pPr>
      <a:lvl8pPr marL="0" marR="0" indent="3200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8pPr>
      <a:lvl9pPr marL="0" marR="0" indent="3657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9pPr>
    </p:titleStyle>
    <p:bodyStyle>
      <a:lvl1pPr marL="304800" marR="0" indent="-3048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1pPr>
      <a:lvl2pPr marL="914400" marR="0" indent="-3048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2pPr>
      <a:lvl3pPr marL="1524000" marR="0" indent="-3048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3048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4pPr>
      <a:lvl5pPr marL="2743200" marR="0" indent="-3048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5pPr>
      <a:lvl6pPr marL="3352800" marR="0" indent="-304800" algn="l" defTabSz="8255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6pPr>
      <a:lvl7pPr marL="3962400" marR="0" indent="-304800" algn="l" defTabSz="8255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7pPr>
      <a:lvl8pPr marL="4572000" marR="0" indent="-304800" algn="l" defTabSz="8255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8pPr>
      <a:lvl9pPr marL="5181600" marR="0" indent="-304800" algn="l" defTabSz="8255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8832" userDrawn="1">
          <p15:clr>
            <a:srgbClr val="F26B43"/>
          </p15:clr>
        </p15:guide>
        <p15:guide id="4" pos="9984" userDrawn="1">
          <p15:clr>
            <a:srgbClr val="F26B43"/>
          </p15:clr>
        </p15:guide>
        <p15:guide id="5" pos="11136" userDrawn="1">
          <p15:clr>
            <a:srgbClr val="F26B43"/>
          </p15:clr>
        </p15:guide>
        <p15:guide id="6" pos="12288" userDrawn="1">
          <p15:clr>
            <a:srgbClr val="F26B43"/>
          </p15:clr>
        </p15:guide>
        <p15:guide id="7" pos="13440" userDrawn="1">
          <p15:clr>
            <a:srgbClr val="F26B43"/>
          </p15:clr>
        </p15:guide>
        <p15:guide id="8" pos="14592" userDrawn="1">
          <p15:clr>
            <a:srgbClr val="F26B43"/>
          </p15:clr>
        </p15:guide>
        <p15:guide id="9" pos="6528" userDrawn="1">
          <p15:clr>
            <a:srgbClr val="F26B43"/>
          </p15:clr>
        </p15:guide>
        <p15:guide id="10" pos="5376" userDrawn="1">
          <p15:clr>
            <a:srgbClr val="F26B43"/>
          </p15:clr>
        </p15:guide>
        <p15:guide id="11" pos="4224" userDrawn="1">
          <p15:clr>
            <a:srgbClr val="F26B43"/>
          </p15:clr>
        </p15:guide>
        <p15:guide id="12" pos="3072" userDrawn="1">
          <p15:clr>
            <a:srgbClr val="F26B43"/>
          </p15:clr>
        </p15:guide>
        <p15:guide id="13" pos="1920" userDrawn="1">
          <p15:clr>
            <a:srgbClr val="F26B43"/>
          </p15:clr>
        </p15:guide>
        <p15:guide id="14" pos="768" userDrawn="1">
          <p15:clr>
            <a:srgbClr val="F26B43"/>
          </p15:clr>
        </p15:guide>
        <p15:guide id="15" orient="horz" pos="576" userDrawn="1">
          <p15:clr>
            <a:srgbClr val="F26B43"/>
          </p15:clr>
        </p15:guide>
        <p15:guide id="16" orient="horz" pos="80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2"/>
            <a:ext cx="21971004" cy="425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rPr dirty="0"/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496" y="7354528"/>
            <a:ext cx="21971001" cy="425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/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t">
            <a:noAutofit/>
          </a:bodyPr>
          <a:lstStyle>
            <a:lvl1pPr algn="r" defTabSz="584200">
              <a:lnSpc>
                <a:spcPct val="100000"/>
              </a:lnSpc>
              <a:defRPr sz="4800" b="0">
                <a:latin typeface="+mj-lt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0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5" r:id="rId3"/>
    <p:sldLayoutId id="2147483679" r:id="rId4"/>
    <p:sldLayoutId id="2147483676" r:id="rId5"/>
    <p:sldLayoutId id="2147483680" r:id="rId6"/>
    <p:sldLayoutId id="2147483677" r:id="rId7"/>
    <p:sldLayoutId id="2147483682" r:id="rId8"/>
    <p:sldLayoutId id="2147483685" r:id="rId9"/>
    <p:sldLayoutId id="2147483686" r:id="rId10"/>
    <p:sldLayoutId id="2147483687" r:id="rId11"/>
  </p:sldLayoutIdLst>
  <p:transition spd="med"/>
  <p:hf hdr="0" ftr="0" dt="0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50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1pPr>
      <a:lvl2pPr marL="0" marR="0" indent="457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2pPr>
      <a:lvl3pPr marL="0" marR="0" indent="914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3pPr>
      <a:lvl4pPr marL="0" marR="0" indent="1371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4pPr>
      <a:lvl5pPr marL="0" marR="0" indent="18288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5pPr>
      <a:lvl6pPr marL="0" marR="0" indent="2286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6pPr>
      <a:lvl7pPr marL="0" marR="0" indent="2743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7pPr>
      <a:lvl8pPr marL="0" marR="0" indent="3200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8pPr>
      <a:lvl9pPr marL="0" marR="0" indent="3657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-144" baseline="0">
          <a:solidFill>
            <a:srgbClr val="000000"/>
          </a:solidFill>
          <a:uFillTx/>
          <a:latin typeface="+mj-lt"/>
          <a:ea typeface="+mj-ea"/>
          <a:cs typeface="+mj-cs"/>
          <a:sym typeface="Arial Black"/>
        </a:defRPr>
      </a:lvl9pPr>
    </p:titleStyle>
    <p:bodyStyle>
      <a:lvl1pPr marL="304800" marR="0" indent="-3048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1pPr>
      <a:lvl2pPr marL="914400" marR="0" indent="-3048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2pPr>
      <a:lvl3pPr marL="1524000" marR="0" indent="-3048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3048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4pPr>
      <a:lvl5pPr marL="2743200" marR="0" indent="-3048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5pPr>
      <a:lvl6pPr marL="3352800" marR="0" indent="-304800" algn="l" defTabSz="8255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6pPr>
      <a:lvl7pPr marL="3962400" marR="0" indent="-304800" algn="l" defTabSz="8255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7pPr>
      <a:lvl8pPr marL="4572000" marR="0" indent="-304800" algn="l" defTabSz="8255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8pPr>
      <a:lvl9pPr marL="5181600" marR="0" indent="-304800" algn="l" defTabSz="8255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  <p15:guide id="3" pos="8832">
          <p15:clr>
            <a:srgbClr val="F26B43"/>
          </p15:clr>
        </p15:guide>
        <p15:guide id="4" pos="9984">
          <p15:clr>
            <a:srgbClr val="F26B43"/>
          </p15:clr>
        </p15:guide>
        <p15:guide id="5" pos="11136">
          <p15:clr>
            <a:srgbClr val="F26B43"/>
          </p15:clr>
        </p15:guide>
        <p15:guide id="6" pos="12288">
          <p15:clr>
            <a:srgbClr val="F26B43"/>
          </p15:clr>
        </p15:guide>
        <p15:guide id="7" pos="13440">
          <p15:clr>
            <a:srgbClr val="F26B43"/>
          </p15:clr>
        </p15:guide>
        <p15:guide id="8" pos="14592">
          <p15:clr>
            <a:srgbClr val="F26B43"/>
          </p15:clr>
        </p15:guide>
        <p15:guide id="9" pos="6528">
          <p15:clr>
            <a:srgbClr val="F26B43"/>
          </p15:clr>
        </p15:guide>
        <p15:guide id="10" pos="5376">
          <p15:clr>
            <a:srgbClr val="F26B43"/>
          </p15:clr>
        </p15:guide>
        <p15:guide id="11" pos="4224">
          <p15:clr>
            <a:srgbClr val="F26B43"/>
          </p15:clr>
        </p15:guide>
        <p15:guide id="12" pos="3072">
          <p15:clr>
            <a:srgbClr val="F26B43"/>
          </p15:clr>
        </p15:guide>
        <p15:guide id="13" pos="1920">
          <p15:clr>
            <a:srgbClr val="F26B43"/>
          </p15:clr>
        </p15:guide>
        <p15:guide id="14" pos="768">
          <p15:clr>
            <a:srgbClr val="F26B43"/>
          </p15:clr>
        </p15:guide>
        <p15:guide id="15" orient="horz" pos="576">
          <p15:clr>
            <a:srgbClr val="F26B43"/>
          </p15:clr>
        </p15:guide>
        <p15:guide id="16" orient="horz" pos="80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C9C4-DC80-EC44-BD7E-A781F428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5231666"/>
            <a:ext cx="21971004" cy="2976486"/>
          </a:xfrm>
        </p:spPr>
        <p:txBody>
          <a:bodyPr/>
          <a:lstStyle/>
          <a:p>
            <a:r>
              <a:rPr lang="en-US" dirty="0"/>
              <a:t>Home Retail </a:t>
            </a:r>
            <a:br>
              <a:rPr lang="en-US" dirty="0"/>
            </a:br>
            <a:r>
              <a:rPr lang="en-US" dirty="0"/>
              <a:t>Consumer Monitor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7FE39-B8D8-7948-A4FF-9DB258CF519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521700" y="11255452"/>
            <a:ext cx="12814300" cy="1492250"/>
          </a:xfrm>
        </p:spPr>
        <p:txBody>
          <a:bodyPr anchor="b"/>
          <a:lstStyle/>
          <a:p>
            <a:pPr algn="r"/>
            <a:r>
              <a:rPr lang="en-US" dirty="0"/>
              <a:t>Presented March 9, 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BAAD54-4EFA-D546-8C1A-DF043121FE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</p:nvPr>
        </p:nvGraphicFramePr>
        <p:xfrm>
          <a:off x="387928" y="4457700"/>
          <a:ext cx="128016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6495" y="2221154"/>
            <a:ext cx="12387585" cy="1371600"/>
          </a:xfrm>
        </p:spPr>
        <p:txBody>
          <a:bodyPr/>
          <a:lstStyle/>
          <a:p>
            <a:r>
              <a:rPr lang="en-US" dirty="0"/>
              <a:t>Clothes and shoes (52%) are the most commonly purchased categories on Amazon.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Which of the following product categories have you purchased from Amazon.com in the past year? Select all that apply.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4B201-277B-A241-A1A5-89DC4ABC9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495" y="914400"/>
            <a:ext cx="3670305" cy="18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17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44171110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Amazon Prime members shop for groceries at Walmart more than they do on Amazon (80% vs. 52%). The same is true for HBA (72% vs. 60%).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6500" y="12388696"/>
            <a:ext cx="10514445" cy="551450"/>
          </a:xfrm>
        </p:spPr>
        <p:txBody>
          <a:bodyPr/>
          <a:lstStyle/>
          <a:p>
            <a:r>
              <a:rPr lang="en-US" dirty="0"/>
              <a:t>Which of the following product categories do you typically or often buy from Amazon.com in the past year? Select all that apply.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190A668-9598-B549-A8AF-DF07C1A6CCD3}"/>
              </a:ext>
            </a:extLst>
          </p:cNvPr>
          <p:cNvSpPr txBox="1">
            <a:spLocks/>
          </p:cNvSpPr>
          <p:nvPr/>
        </p:nvSpPr>
        <p:spPr>
          <a:xfrm>
            <a:off x="12663057" y="12388696"/>
            <a:ext cx="10514445" cy="55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marL="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Palatino"/>
              </a:defRPr>
            </a:lvl1pPr>
            <a:lvl2pPr marL="60960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Palatino"/>
              </a:defRPr>
            </a:lvl2pPr>
            <a:lvl3pPr marL="121920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Palatino"/>
              </a:defRPr>
            </a:lvl3pPr>
            <a:lvl4pPr marL="182880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Palatino"/>
              </a:defRPr>
            </a:lvl4pPr>
            <a:lvl5pPr marL="243840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Palatino"/>
              </a:defRPr>
            </a:lvl5pPr>
            <a:lvl6pPr marL="3352800" marR="0" indent="-304800" algn="l" defTabSz="825500" rtl="0" latinLnBrk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3962400" marR="0" indent="-304800" algn="l" defTabSz="825500" rtl="0" latinLnBrk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4572000" marR="0" indent="-304800" algn="l" defTabSz="825500" rtl="0" latinLnBrk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5181600" marR="0" indent="-304800" algn="l" defTabSz="825500" rtl="0" latinLnBrk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 hangingPunct="1"/>
            <a:r>
              <a:rPr lang="en-US" dirty="0"/>
              <a:t>Which of the following product categories do you typically or often buy from Walmart? Select all that apply.</a:t>
            </a:r>
          </a:p>
        </p:txBody>
      </p:sp>
    </p:spTree>
    <p:extLst>
      <p:ext uri="{BB962C8B-B14F-4D97-AF65-F5344CB8AC3E}">
        <p14:creationId xmlns:p14="http://schemas.microsoft.com/office/powerpoint/2010/main" val="241891137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sky, house&#10;&#10;Description automatically generated">
            <a:extLst>
              <a:ext uri="{FF2B5EF4-FFF2-40B4-BE49-F238E27FC236}">
                <a16:creationId xmlns:a16="http://schemas.microsoft.com/office/drawing/2014/main" id="{1395FE40-A258-8942-9931-A90B9E1684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FEBB6C-F916-9E4F-9529-E0C295FC2234}"/>
              </a:ext>
            </a:extLst>
          </p:cNvPr>
          <p:cNvSpPr/>
          <p:nvPr/>
        </p:nvSpPr>
        <p:spPr>
          <a:xfrm>
            <a:off x="-2" y="0"/>
            <a:ext cx="24384000" cy="13716000"/>
          </a:xfrm>
          <a:prstGeom prst="rect">
            <a:avLst/>
          </a:prstGeom>
          <a:solidFill>
            <a:schemeClr val="tx1">
              <a:alpha val="4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12 pt. Helvetica* 65 Medium   0"/>
              <a:ea typeface="12 pt. Helvetica* 65 Medium   0"/>
              <a:cs typeface="12 pt. Helvetica* 65 Medium   0"/>
              <a:sym typeface="Helvetica Neue Medium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F7EC60-36ED-9A4A-A9B8-E59E8C5C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9CC1FE-C388-974D-A0A8-160AF6E27E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293137" y="777149"/>
            <a:ext cx="2060575" cy="1497012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8E6E4B-52AD-8D49-89B5-C7C07C9B7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95" y="5481328"/>
            <a:ext cx="3670305" cy="18397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95A28A-1CAE-7E44-A940-B841036C8B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496" y="914401"/>
            <a:ext cx="801208" cy="11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6493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422859593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Perceptions of home value remain high. 56% of homeowners see their home as more valuable than a year ago while only 17% feel it is worth less.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you were to sell your home today how much more or less do you think it would sell for than it would have a year ago?</a:t>
            </a:r>
          </a:p>
        </p:txBody>
      </p:sp>
    </p:spTree>
    <p:extLst>
      <p:ext uri="{BB962C8B-B14F-4D97-AF65-F5344CB8AC3E}">
        <p14:creationId xmlns:p14="http://schemas.microsoft.com/office/powerpoint/2010/main" val="19158182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603466144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Given the perceived increase in value, it’s not surprising that 56% of homeowners plan to invest in home improvements in the coming year.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next year, how likely are you to make investments (improvements) in your home?</a:t>
            </a:r>
          </a:p>
        </p:txBody>
      </p:sp>
    </p:spTree>
    <p:extLst>
      <p:ext uri="{BB962C8B-B14F-4D97-AF65-F5344CB8AC3E}">
        <p14:creationId xmlns:p14="http://schemas.microsoft.com/office/powerpoint/2010/main" val="72368606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</p:nvPr>
        </p:nvGraphicFramePr>
        <p:xfrm>
          <a:off x="387927" y="4457700"/>
          <a:ext cx="11133513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6495" y="2221154"/>
            <a:ext cx="10985505" cy="1371600"/>
          </a:xfrm>
        </p:spPr>
        <p:txBody>
          <a:bodyPr/>
          <a:lstStyle/>
          <a:p>
            <a:r>
              <a:rPr lang="en-US" dirty="0"/>
              <a:t>Men (60%) are slightly more likely to be planning home improvements than women (53%).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6495" y="11845683"/>
            <a:ext cx="10558785" cy="559677"/>
          </a:xfrm>
        </p:spPr>
        <p:txBody>
          <a:bodyPr/>
          <a:lstStyle/>
          <a:p>
            <a:r>
              <a:rPr lang="en-US" dirty="0"/>
              <a:t>Which of the following product categories have you purchased from Amazon.com in the past year? Select all that apply.</a:t>
            </a:r>
          </a:p>
        </p:txBody>
      </p:sp>
      <p:pic>
        <p:nvPicPr>
          <p:cNvPr id="4" name="Picture 3" descr="A person and person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8A899C43-465C-564F-80EE-0720CBD4EA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9"/>
          <a:stretch/>
        </p:blipFill>
        <p:spPr>
          <a:xfrm>
            <a:off x="12192000" y="0"/>
            <a:ext cx="12192000" cy="13716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117477" y="723087"/>
            <a:ext cx="2060028" cy="1498067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15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759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822749864"/>
              </p:ext>
            </p:extLst>
          </p:nvPr>
        </p:nvGraphicFramePr>
        <p:xfrm>
          <a:off x="1206500" y="4692316"/>
          <a:ext cx="21971000" cy="658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Among the 16% of homeowners considering the purchase of a new property in the coming year, 52% expect that it will be more expensive than their current home while only 17% think it will be less.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6495" y="11845683"/>
            <a:ext cx="12801600" cy="593725"/>
          </a:xfrm>
        </p:spPr>
        <p:txBody>
          <a:bodyPr/>
          <a:lstStyle/>
          <a:p>
            <a:r>
              <a:rPr lang="en-US" dirty="0"/>
              <a:t>On a scale from 1 (much less expensive) to 5 (much more expensive): Thinking about the home you plan to purchase, how much more or less expensive will it be than your current home?</a:t>
            </a:r>
          </a:p>
        </p:txBody>
      </p:sp>
    </p:spTree>
    <p:extLst>
      <p:ext uri="{BB962C8B-B14F-4D97-AF65-F5344CB8AC3E}">
        <p14:creationId xmlns:p14="http://schemas.microsoft.com/office/powerpoint/2010/main" val="95111290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871302565"/>
              </p:ext>
            </p:extLst>
          </p:nvPr>
        </p:nvGraphicFramePr>
        <p:xfrm>
          <a:off x="387927" y="4457700"/>
          <a:ext cx="23580437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Men (58%) are more likely than women (46%) to be planning a trade up.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48E855A-0462-1842-A8BD-A329705995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6495" y="11845683"/>
            <a:ext cx="12801600" cy="593725"/>
          </a:xfrm>
        </p:spPr>
        <p:txBody>
          <a:bodyPr/>
          <a:lstStyle/>
          <a:p>
            <a:r>
              <a:rPr lang="en-US" dirty="0"/>
              <a:t>On a scale from 1 (much less expensive) to 5 (much more expensive): Thinking about the home you plan to purchase, how much more or less expensive will it be than your current home?</a:t>
            </a:r>
          </a:p>
        </p:txBody>
      </p:sp>
    </p:spTree>
    <p:extLst>
      <p:ext uri="{BB962C8B-B14F-4D97-AF65-F5344CB8AC3E}">
        <p14:creationId xmlns:p14="http://schemas.microsoft.com/office/powerpoint/2010/main" val="26292266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F82E8961-8934-C246-A3C9-9C7F6AA453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DAB995-A761-7340-AECB-DF5E86497376}"/>
              </a:ext>
            </a:extLst>
          </p:cNvPr>
          <p:cNvSpPr/>
          <p:nvPr/>
        </p:nvSpPr>
        <p:spPr>
          <a:xfrm>
            <a:off x="-2" y="0"/>
            <a:ext cx="24384000" cy="13716000"/>
          </a:xfrm>
          <a:prstGeom prst="rect">
            <a:avLst/>
          </a:prstGeom>
          <a:solidFill>
            <a:srgbClr val="000000">
              <a:alpha val="2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12 pt. Helvetica* 65 Medium   0"/>
              <a:ea typeface="12 pt. Helvetica* 65 Medium   0"/>
              <a:cs typeface="12 pt. Helvetica* 65 Medium   0"/>
              <a:sym typeface="Helvetica Neue Medium"/>
            </a:endParaRP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10EB8B-B376-E140-9C65-A645029D24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496" y="914401"/>
            <a:ext cx="801208" cy="11547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C2D2FD-AE68-F34F-B76C-DFF816F39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495" y="5481328"/>
            <a:ext cx="3670305" cy="183975"/>
          </a:xfrm>
          <a:prstGeom prst="rect">
            <a:avLst/>
          </a:prstGeom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8F2C17D0-1692-F648-BAE9-B54E757A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6335485"/>
            <a:ext cx="21971004" cy="1669778"/>
          </a:xfrm>
        </p:spPr>
        <p:txBody>
          <a:bodyPr/>
          <a:lstStyle/>
          <a:p>
            <a:r>
              <a:rPr lang="en-US" dirty="0"/>
              <a:t>COVID-19 Vaccine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1E7D10-C52B-4F4B-B31E-5CDD6AACA7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598211" y="914401"/>
            <a:ext cx="2060575" cy="1497012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955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842581480"/>
              </p:ext>
            </p:extLst>
          </p:nvPr>
        </p:nvGraphicFramePr>
        <p:xfrm>
          <a:off x="1206500" y="4716378"/>
          <a:ext cx="21971000" cy="656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Of the 23% of people not planning on getting the vaccine, the greatest concerns are safety (72%) and effectiveness (69%). One-third, however, don’t believe in vaccines and a quarter don’t see a threat.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influential are the following on your decision not to get the vaccine?</a:t>
            </a:r>
          </a:p>
        </p:txBody>
      </p:sp>
    </p:spTree>
    <p:extLst>
      <p:ext uri="{BB962C8B-B14F-4D97-AF65-F5344CB8AC3E}">
        <p14:creationId xmlns:p14="http://schemas.microsoft.com/office/powerpoint/2010/main" val="39448406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9F9A-C1D1-AF44-A1EE-561E55B7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1098375"/>
            <a:ext cx="5499104" cy="1644825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D1E07-07BB-2749-9ECD-1A67A8ADF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117469" y="807640"/>
            <a:ext cx="2060028" cy="1498067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668D734-948F-0144-AC17-7AE74F3FAD2A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014917361"/>
              </p:ext>
            </p:extLst>
          </p:nvPr>
        </p:nvGraphicFramePr>
        <p:xfrm>
          <a:off x="1206500" y="4751388"/>
          <a:ext cx="7327900" cy="4452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27900">
                  <a:extLst>
                    <a:ext uri="{9D8B030D-6E8A-4147-A177-3AD203B41FA5}">
                      <a16:colId xmlns:a16="http://schemas.microsoft.com/office/drawing/2014/main" val="2320590691"/>
                    </a:ext>
                  </a:extLst>
                </a:gridCol>
              </a:tblGrid>
              <a:tr h="1113214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558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9378996"/>
                  </a:ext>
                </a:extLst>
              </a:tr>
              <a:tr h="1113214"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MOE ± 4.15%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535413"/>
                  </a:ext>
                </a:extLst>
              </a:tr>
              <a:tr h="1113214"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Panel: General Population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8911291"/>
                  </a:ext>
                </a:extLst>
              </a:tr>
              <a:tr h="1113214"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Collected: 3/2/21, 3/3/21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705416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182EECC-3EFC-1649-9F7F-051B5F869AB9}"/>
              </a:ext>
            </a:extLst>
          </p:cNvPr>
          <p:cNvSpPr txBox="1"/>
          <p:nvPr/>
        </p:nvSpPr>
        <p:spPr>
          <a:xfrm>
            <a:off x="21223705" y="-3397186"/>
            <a:ext cx="102657" cy="730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8F99D3-8C05-4A46-862C-7D9346CF56C1}"/>
              </a:ext>
            </a:extLst>
          </p:cNvPr>
          <p:cNvSpPr txBox="1"/>
          <p:nvPr/>
        </p:nvSpPr>
        <p:spPr>
          <a:xfrm>
            <a:off x="17181095" y="-5009417"/>
            <a:ext cx="102657" cy="730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pic>
        <p:nvPicPr>
          <p:cNvPr id="5" name="Picture Placeholder 4" descr="A picture containing text, projector&#10;&#10;Description automatically generated">
            <a:extLst>
              <a:ext uri="{FF2B5EF4-FFF2-40B4-BE49-F238E27FC236}">
                <a16:creationId xmlns:a16="http://schemas.microsoft.com/office/drawing/2014/main" id="{F061D06E-D723-D64F-9952-355138BF6E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192000" y="0"/>
            <a:ext cx="12192000" cy="13716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C0000F-7A93-4B40-99C2-81FF7FD02357}"/>
              </a:ext>
            </a:extLst>
          </p:cNvPr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tx1">
              <a:alpha val="5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12 pt. Helvetica* 65 Medium   0"/>
              <a:ea typeface="12 pt. Helvetica* 65 Medium   0"/>
              <a:cs typeface="12 pt. Helvetica* 65 Medium   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9649718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Awareness of the new Johnson &amp; Johnson vaccine is 83% and is highest among Boomers at 94%.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Are you aware that the Food and Drug Administration has approved a new COVID-19 vaccine from Johnson and Johnson?</a:t>
            </a:r>
          </a:p>
        </p:txBody>
      </p:sp>
    </p:spTree>
    <p:extLst>
      <p:ext uri="{BB962C8B-B14F-4D97-AF65-F5344CB8AC3E}">
        <p14:creationId xmlns:p14="http://schemas.microsoft.com/office/powerpoint/2010/main" val="9664442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458973218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69% of those willing to receive any vaccine will get the J&amp;J version. 31% will wait for the Moderna or Pfizer version to be available to them.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you have the opportunity to get the single dose Johnson &amp; Johnson vaccine will you do so?</a:t>
            </a:r>
          </a:p>
        </p:txBody>
      </p:sp>
    </p:spTree>
    <p:extLst>
      <p:ext uri="{BB962C8B-B14F-4D97-AF65-F5344CB8AC3E}">
        <p14:creationId xmlns:p14="http://schemas.microsoft.com/office/powerpoint/2010/main" val="312641529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Among those who will wait, many factors are at work, the leading one being the higher efficacy of the Moderna and Pfizer versions (32%).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influential are the following on your decision to wait for the Moderna or Pfizer vaccines?</a:t>
            </a:r>
          </a:p>
        </p:txBody>
      </p:sp>
    </p:spTree>
    <p:extLst>
      <p:ext uri="{BB962C8B-B14F-4D97-AF65-F5344CB8AC3E}">
        <p14:creationId xmlns:p14="http://schemas.microsoft.com/office/powerpoint/2010/main" val="224980346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410F-2B08-6241-B3A3-790EA47F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5272810"/>
            <a:ext cx="6526147" cy="112277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96A87-BB9C-AD49-A1EE-8015E7EA7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117469" y="807640"/>
            <a:ext cx="2060028" cy="1498067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61F2B-9BDA-FF49-A81E-32CFCA01C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6500" y="6691313"/>
            <a:ext cx="4677465" cy="1371600"/>
          </a:xfrm>
        </p:spPr>
        <p:txBody>
          <a:bodyPr/>
          <a:lstStyle/>
          <a:p>
            <a:r>
              <a:rPr lang="en-US" dirty="0"/>
              <a:t>Walmart and Amazon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5A18A1-217A-024A-A176-70DA323A7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59617" y="2061266"/>
            <a:ext cx="13305183" cy="10847093"/>
          </a:xfrm>
        </p:spPr>
        <p:txBody>
          <a:bodyPr/>
          <a:lstStyle/>
          <a:p>
            <a:r>
              <a:rPr lang="en-US" dirty="0"/>
              <a:t>Nearly two-thirds (66%) of the sample reports being an Amazon Prime member.</a:t>
            </a:r>
          </a:p>
          <a:p>
            <a:r>
              <a:rPr lang="en-US" dirty="0"/>
              <a:t>At 22%, Walmart+ membership is one-third the size of Prime and only 9% among Boomers.</a:t>
            </a:r>
          </a:p>
          <a:p>
            <a:r>
              <a:rPr lang="en-US" dirty="0"/>
              <a:t>The memberships are far from mutually exclusive. 27% of Amazon Prime members are also Walmart+ subscribers while 77% of Walmart+ members also belong to Prime. </a:t>
            </a:r>
          </a:p>
          <a:p>
            <a:r>
              <a:rPr lang="en-US" dirty="0"/>
              <a:t>Among those shopping at Walmart, groceries (78%) and HBA (67%) are the most popular categories.</a:t>
            </a:r>
          </a:p>
          <a:p>
            <a:r>
              <a:rPr lang="en-US" dirty="0"/>
              <a:t>Clothes and shoes (52%) are the most commonly purchased categories on Amazon.</a:t>
            </a:r>
          </a:p>
          <a:p>
            <a:r>
              <a:rPr lang="en-US" dirty="0"/>
              <a:t>Amazon Prime members shop for groceries at Walmart more than they do on Amazon (80% vs. </a:t>
            </a:r>
            <a:r>
              <a:rPr lang="en-US"/>
              <a:t>52</a:t>
            </a:r>
            <a:r>
              <a:rPr lang="en-US" dirty="0"/>
              <a:t>%). The same is true for HBA (72% vs. 60%).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4090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410F-2B08-6241-B3A3-790EA47F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5272810"/>
            <a:ext cx="6526147" cy="112277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96A87-BB9C-AD49-A1EE-8015E7EA7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117469" y="807640"/>
            <a:ext cx="2060028" cy="1498067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61F2B-9BDA-FF49-A81E-32CFCA01C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6500" y="6691313"/>
            <a:ext cx="4677465" cy="1371600"/>
          </a:xfrm>
        </p:spPr>
        <p:txBody>
          <a:bodyPr/>
          <a:lstStyle/>
          <a:p>
            <a:r>
              <a:rPr lang="en-US" dirty="0"/>
              <a:t>Home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5A18A1-217A-024A-A176-70DA323A7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59617" y="2061266"/>
            <a:ext cx="13305183" cy="10847093"/>
          </a:xfrm>
        </p:spPr>
        <p:txBody>
          <a:bodyPr/>
          <a:lstStyle/>
          <a:p>
            <a:r>
              <a:rPr lang="en-US" dirty="0"/>
              <a:t>Perception of home value remains high. 56% of homeowners see their home as more valuable than a year ago while only 17% feel it is worth less.</a:t>
            </a:r>
          </a:p>
          <a:p>
            <a:r>
              <a:rPr lang="en-US" dirty="0"/>
              <a:t>Given the perceived increase in value, it’s not surprising that 56% of homeowners plan to invest in home improvements in the coming year.</a:t>
            </a:r>
          </a:p>
          <a:p>
            <a:pPr lvl="1"/>
            <a:r>
              <a:rPr lang="en-US" dirty="0"/>
              <a:t>Men (60%) are slightly more likely to be planning home improvements than women (53%).</a:t>
            </a:r>
          </a:p>
          <a:p>
            <a:r>
              <a:rPr lang="en-US" dirty="0"/>
              <a:t>Among the 16% of homeowners considering the purchase of a new property in the coming year 52% expect that it will be more expensive than their current home while only 17% think it will be less.</a:t>
            </a:r>
          </a:p>
          <a:p>
            <a:pPr lvl="1"/>
            <a:r>
              <a:rPr lang="en-US" dirty="0"/>
              <a:t>Men (58%) are more likely than women (46%) to be planning a trade 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007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410F-2B08-6241-B3A3-790EA47F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5272810"/>
            <a:ext cx="6526147" cy="112277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96A87-BB9C-AD49-A1EE-8015E7EA7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117469" y="807640"/>
            <a:ext cx="2060028" cy="1498067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61F2B-9BDA-FF49-A81E-32CFCA01C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6500" y="6691313"/>
            <a:ext cx="4677465" cy="1371600"/>
          </a:xfrm>
        </p:spPr>
        <p:txBody>
          <a:bodyPr/>
          <a:lstStyle/>
          <a:p>
            <a:r>
              <a:rPr lang="en-US" dirty="0"/>
              <a:t>COVID-19 Vaccinations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5A18A1-217A-024A-A176-70DA323A7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59617" y="2061266"/>
            <a:ext cx="13305183" cy="10847093"/>
          </a:xfrm>
        </p:spPr>
        <p:txBody>
          <a:bodyPr/>
          <a:lstStyle/>
          <a:p>
            <a:r>
              <a:rPr lang="en-US" dirty="0"/>
              <a:t>Of the 23% of people not planning on getting the vaccine, the greatest concerns are safety (72%) and effectiveness (69%). One-third, however, don’t believe in vaccines and a quarter don’t see a threat.</a:t>
            </a:r>
          </a:p>
          <a:p>
            <a:r>
              <a:rPr lang="en-US" dirty="0"/>
              <a:t>Awareness of the new Johnson &amp; Johnson vaccine is 83% and is highest among Boomers at 94%. </a:t>
            </a:r>
          </a:p>
          <a:p>
            <a:r>
              <a:rPr lang="en-US" dirty="0"/>
              <a:t>69% of those willing to receive any vaccine will get the J&amp;J version. 31% will wait for the Moderna or Pfizer version to be available to them. </a:t>
            </a:r>
          </a:p>
          <a:p>
            <a:r>
              <a:rPr lang="en-US" dirty="0"/>
              <a:t>Among those who will wait, many factors are at work, the leading one being the higher efficacy of the Moderna and Pfizer versions (32%).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9295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267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4">
            <a:extLst>
              <a:ext uri="{FF2B5EF4-FFF2-40B4-BE49-F238E27FC236}">
                <a16:creationId xmlns:a16="http://schemas.microsoft.com/office/drawing/2014/main" id="{062DD81D-4031-ED41-A255-BC7BD056C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409786"/>
              </p:ext>
            </p:extLst>
          </p:nvPr>
        </p:nvGraphicFramePr>
        <p:xfrm>
          <a:off x="533400" y="2997200"/>
          <a:ext cx="8686800" cy="86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E6976E-0262-E944-B24F-9FAFC0F935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21%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2124E1-904A-7541-9023-073AF72B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36894-5420-6046-BE32-A1A81D2E9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C2E7D7-9F19-DF48-8669-325E90EF4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17%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8A17DA-CFF2-154C-9DDE-D530CAA1C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/>
              <a:t>38%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7214C5-C0CF-994E-BB95-0FCF897D25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en-US" dirty="0"/>
              <a:t>24%</a:t>
            </a:r>
          </a:p>
        </p:txBody>
      </p:sp>
    </p:spTree>
    <p:extLst>
      <p:ext uri="{BB962C8B-B14F-4D97-AF65-F5344CB8AC3E}">
        <p14:creationId xmlns:p14="http://schemas.microsoft.com/office/powerpoint/2010/main" val="41973130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A5CE9D-D988-EA4D-9271-4C3C4BD10B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16C16420-71FD-944D-9250-992EA00FB622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490302984"/>
              </p:ext>
            </p:extLst>
          </p:nvPr>
        </p:nvGraphicFramePr>
        <p:xfrm>
          <a:off x="9496425" y="3681413"/>
          <a:ext cx="6353175" cy="635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E3C0BD17-5E7A-7241-A1C1-FAB26332AAE7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38526321"/>
              </p:ext>
            </p:extLst>
          </p:nvPr>
        </p:nvGraphicFramePr>
        <p:xfrm>
          <a:off x="16716375" y="3625850"/>
          <a:ext cx="6410325" cy="640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Placeholder 4" descr="A group of people crossing a street&#10;&#10;Description automatically generated with medium confidence">
            <a:extLst>
              <a:ext uri="{FF2B5EF4-FFF2-40B4-BE49-F238E27FC236}">
                <a16:creationId xmlns:a16="http://schemas.microsoft.com/office/drawing/2014/main" id="{D1B07F80-964C-7749-A9D9-FE4B9F8437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tx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A5D04F-6F98-9540-807E-3B964FC5F7B6}"/>
              </a:ext>
            </a:extLst>
          </p:cNvPr>
          <p:cNvSpPr/>
          <p:nvPr/>
        </p:nvSpPr>
        <p:spPr>
          <a:xfrm>
            <a:off x="0" y="0"/>
            <a:ext cx="8534400" cy="13716000"/>
          </a:xfrm>
          <a:prstGeom prst="rect">
            <a:avLst/>
          </a:prstGeom>
          <a:solidFill>
            <a:schemeClr val="tx1"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12 pt. Helvetica* 65 Medium   0"/>
              <a:ea typeface="12 pt. Helvetica* 65 Medium   0"/>
              <a:cs typeface="12 pt. Helvetica* 65 Medium   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965425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EBDE157-0B8C-8140-B3A7-B90226243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40" y="3301818"/>
            <a:ext cx="8819377" cy="8656320"/>
          </a:xfrm>
          <a:prstGeom prst="rect">
            <a:avLst/>
          </a:prstGeom>
        </p:spPr>
      </p:pic>
      <p:pic>
        <p:nvPicPr>
          <p:cNvPr id="10" name="Picture 9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5FAC7816-BB99-984B-8E72-0436B3F6E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955" y="3114175"/>
            <a:ext cx="13507445" cy="90316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DEA19B-B05B-D648-9E4F-B784FE06DEAE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alpha val="33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12 pt. Helvetica* 65 Medium   0"/>
              <a:ea typeface="12 pt. Helvetica* 65 Medium   0"/>
              <a:cs typeface="12 pt. Helvetica* 65 Medium   0"/>
              <a:sym typeface="Helvetica Neue Medium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A92675-2A27-6441-AB3F-7E548149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Walmart &amp; Amazon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E0B64-BF99-C246-99BB-85EF7D60D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78545" y="777814"/>
            <a:ext cx="2060575" cy="1497012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321F34-6862-D040-A54C-281D00525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495" y="5481328"/>
            <a:ext cx="3670305" cy="183975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482DD5-C85F-854B-B9A8-9A6C2F1D6D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496" y="914401"/>
            <a:ext cx="801208" cy="11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270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316195583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Nearly two-thirds (66%) of the sample report being an Amazon Prime member.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Are you an Amazon Prime member?</a:t>
            </a:r>
          </a:p>
        </p:txBody>
      </p:sp>
    </p:spTree>
    <p:extLst>
      <p:ext uri="{BB962C8B-B14F-4D97-AF65-F5344CB8AC3E}">
        <p14:creationId xmlns:p14="http://schemas.microsoft.com/office/powerpoint/2010/main" val="3160550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826347798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At 22%, Walmart+ membership is one-third the size of Prime and only 9% among Boomers.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Are you a Walmart+ member?</a:t>
            </a:r>
          </a:p>
        </p:txBody>
      </p:sp>
    </p:spTree>
    <p:extLst>
      <p:ext uri="{BB962C8B-B14F-4D97-AF65-F5344CB8AC3E}">
        <p14:creationId xmlns:p14="http://schemas.microsoft.com/office/powerpoint/2010/main" val="38857845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D3D1F-4186-1C4B-B6D5-E0F763AE5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80E30F7-D83D-9A44-A493-0AF9F429C03B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973937597"/>
              </p:ext>
            </p:extLst>
          </p:nvPr>
        </p:nvGraphicFramePr>
        <p:xfrm>
          <a:off x="1206500" y="4457700"/>
          <a:ext cx="109855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82CA4-4C07-0F4E-A7E3-1584967F2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memberships are far from mutually exclusive. 27% of Amazon Prime members are also Walmart+ subscribers while 77% of Walmart+ members also belong to Prime.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DCE07C-D1ED-9744-B83B-BCE2BC9EE1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3881" y="11591096"/>
            <a:ext cx="4501573" cy="548718"/>
          </a:xfrm>
        </p:spPr>
        <p:txBody>
          <a:bodyPr/>
          <a:lstStyle/>
          <a:p>
            <a:pPr algn="ctr"/>
            <a:r>
              <a:rPr lang="en-US" dirty="0"/>
              <a:t>Are you a Walmart+ member?</a:t>
            </a:r>
          </a:p>
        </p:txBody>
      </p:sp>
      <p:graphicFrame>
        <p:nvGraphicFramePr>
          <p:cNvPr id="8" name="Chart Placeholder 6">
            <a:extLst>
              <a:ext uri="{FF2B5EF4-FFF2-40B4-BE49-F238E27FC236}">
                <a16:creationId xmlns:a16="http://schemas.microsoft.com/office/drawing/2014/main" id="{D8F6A49E-A7C7-E94B-930F-21EB23CD49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155614"/>
              </p:ext>
            </p:extLst>
          </p:nvPr>
        </p:nvGraphicFramePr>
        <p:xfrm>
          <a:off x="12191997" y="4457700"/>
          <a:ext cx="109855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CDBC58-B4C1-CA46-927B-6FEF94EDD4C9}"/>
              </a:ext>
            </a:extLst>
          </p:cNvPr>
          <p:cNvSpPr txBox="1">
            <a:spLocks/>
          </p:cNvSpPr>
          <p:nvPr/>
        </p:nvSpPr>
        <p:spPr>
          <a:xfrm>
            <a:off x="15073743" y="11588364"/>
            <a:ext cx="5209312" cy="55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marL="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Palatino"/>
              </a:defRPr>
            </a:lvl1pPr>
            <a:lvl2pPr marL="60960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Palatino"/>
              </a:defRPr>
            </a:lvl2pPr>
            <a:lvl3pPr marL="121920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Palatino"/>
              </a:defRPr>
            </a:lvl3pPr>
            <a:lvl4pPr marL="182880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Palatino"/>
              </a:defRPr>
            </a:lvl4pPr>
            <a:lvl5pPr marL="243840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Palatino"/>
              </a:defRPr>
            </a:lvl5pPr>
            <a:lvl6pPr marL="3352800" marR="0" indent="-304800" algn="l" defTabSz="825500" rtl="0" latinLnBrk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3962400" marR="0" indent="-304800" algn="l" defTabSz="825500" rtl="0" latinLnBrk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4572000" marR="0" indent="-304800" algn="l" defTabSz="825500" rtl="0" latinLnBrk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5181600" marR="0" indent="-304800" algn="l" defTabSz="825500" rtl="0" latinLnBrk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 algn="ctr" hangingPunct="1"/>
            <a:r>
              <a:rPr lang="en-US" dirty="0"/>
              <a:t>Are you an Amazon Prime member?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B34CFB-1DA3-7146-AADB-711F63119CBA}"/>
              </a:ext>
            </a:extLst>
          </p:cNvPr>
          <p:cNvCxnSpPr>
            <a:cxnSpLocks/>
          </p:cNvCxnSpPr>
          <p:nvPr/>
        </p:nvCxnSpPr>
        <p:spPr>
          <a:xfrm>
            <a:off x="12219706" y="4457700"/>
            <a:ext cx="0" cy="8159925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607205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09193-A319-284F-9F73-1E670151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ED5225F-0B24-2D47-B7C0-4E4C3989B2C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259300691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947C8-375C-E643-8221-940F46EF5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Among those shopping at Walmart, groceries (78%) and HBA (67%) are the most popular categories.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723AA-AD86-E34F-9F81-EDBF6515F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Which of the following product categories do you typically or often buy from Walmart? Select all that apply.</a:t>
            </a:r>
          </a:p>
        </p:txBody>
      </p:sp>
    </p:spTree>
    <p:extLst>
      <p:ext uri="{BB962C8B-B14F-4D97-AF65-F5344CB8AC3E}">
        <p14:creationId xmlns:p14="http://schemas.microsoft.com/office/powerpoint/2010/main" val="23461629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SFA 2">
      <a:dk1>
        <a:srgbClr val="000000"/>
      </a:dk1>
      <a:lt1>
        <a:srgbClr val="FFFFFF"/>
      </a:lt1>
      <a:dk2>
        <a:srgbClr val="000000"/>
      </a:dk2>
      <a:lt2>
        <a:srgbClr val="F7F3E9"/>
      </a:lt2>
      <a:accent1>
        <a:srgbClr val="A0CB05"/>
      </a:accent1>
      <a:accent2>
        <a:srgbClr val="B2E205"/>
      </a:accent2>
      <a:accent3>
        <a:srgbClr val="2B8CE0"/>
      </a:accent3>
      <a:accent4>
        <a:srgbClr val="57AEF7"/>
      </a:accent4>
      <a:accent5>
        <a:srgbClr val="704CD9"/>
      </a:accent5>
      <a:accent6>
        <a:srgbClr val="FA7F24"/>
      </a:accent6>
      <a:hlink>
        <a:srgbClr val="A0CB05"/>
      </a:hlink>
      <a:folHlink>
        <a:srgbClr val="2B8BDF"/>
      </a:folHlink>
    </a:clrScheme>
    <a:fontScheme name="21_BasicWhite">
      <a:majorFont>
        <a:latin typeface="Arial Black"/>
        <a:ea typeface="Arial Black"/>
        <a:cs typeface="Arial Black"/>
      </a:majorFont>
      <a:minorFont>
        <a:latin typeface="Palatino"/>
        <a:ea typeface="Palatino"/>
        <a:cs typeface="Palatino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12 pt. Helvetica* 65 Medium   0"/>
            <a:ea typeface="12 pt. Helvetica* 65 Medium   0"/>
            <a:cs typeface="12 pt. Helvetica* 65 Medium   0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7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1-SFA-0119-Weekly Study_Template_2.3.21" id="{BB99A888-750E-DA43-9ACB-E337EB2BD9C7}" vid="{4816F449-D5C8-5A4C-999F-12632538CCB8}"/>
    </a:ext>
  </a:extLst>
</a:theme>
</file>

<file path=ppt/theme/theme2.xml><?xml version="1.0" encoding="utf-8"?>
<a:theme xmlns:a="http://schemas.openxmlformats.org/drawingml/2006/main" name="Research">
  <a:themeElements>
    <a:clrScheme name="SFA 2">
      <a:dk1>
        <a:srgbClr val="000000"/>
      </a:dk1>
      <a:lt1>
        <a:srgbClr val="FFFFFF"/>
      </a:lt1>
      <a:dk2>
        <a:srgbClr val="000000"/>
      </a:dk2>
      <a:lt2>
        <a:srgbClr val="F7F3E9"/>
      </a:lt2>
      <a:accent1>
        <a:srgbClr val="A0CB05"/>
      </a:accent1>
      <a:accent2>
        <a:srgbClr val="B2E205"/>
      </a:accent2>
      <a:accent3>
        <a:srgbClr val="2B8CE0"/>
      </a:accent3>
      <a:accent4>
        <a:srgbClr val="57AEF7"/>
      </a:accent4>
      <a:accent5>
        <a:srgbClr val="704CD9"/>
      </a:accent5>
      <a:accent6>
        <a:srgbClr val="FA7F24"/>
      </a:accent6>
      <a:hlink>
        <a:srgbClr val="A0CB05"/>
      </a:hlink>
      <a:folHlink>
        <a:srgbClr val="2B8BDF"/>
      </a:folHlink>
    </a:clrScheme>
    <a:fontScheme name="21_BasicWhite">
      <a:majorFont>
        <a:latin typeface="Arial Black"/>
        <a:ea typeface="Arial Black"/>
        <a:cs typeface="Arial Black"/>
      </a:majorFont>
      <a:minorFont>
        <a:latin typeface="Palatino"/>
        <a:ea typeface="Palatino"/>
        <a:cs typeface="Palatino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12 pt. Helvetica* 65 Medium   0"/>
            <a:ea typeface="12 pt. Helvetica* 65 Medium   0"/>
            <a:cs typeface="12 pt. Helvetica* 65 Medium   0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/>
          </a:solidFill>
          <a:prstDash val="solid"/>
          <a:miter lim="4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7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1-SFA-0119-Weekly Study_Template_2.3.21" id="{BB99A888-750E-DA43-9ACB-E337EB2BD9C7}" vid="{C4347A29-EA6B-8B43-B086-6B197756E371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 Black"/>
        <a:ea typeface="Arial Black"/>
        <a:cs typeface="Arial Black"/>
      </a:majorFont>
      <a:minorFont>
        <a:latin typeface="Palatino"/>
        <a:ea typeface="Palatino"/>
        <a:cs typeface="Palatino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12 pt. Helvetica* 65 Medium   0"/>
            <a:ea typeface="12 pt. Helvetica* 65 Medium   0"/>
            <a:cs typeface="12 pt. Helvetica* 65 Medium   0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7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Sales Factory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FF6502"/>
    </a:accent5>
    <a:accent6>
      <a:srgbClr val="FA7F24"/>
    </a:accent6>
    <a:hlink>
      <a:srgbClr val="A0CB05"/>
    </a:hlink>
    <a:folHlink>
      <a:srgbClr val="2B8BDF"/>
    </a:folHlink>
  </a:clrScheme>
  <a:fontScheme name="21_BasicWhite">
    <a:majorFont>
      <a:latin typeface="Arial Black"/>
      <a:ea typeface="Arial Black"/>
      <a:cs typeface="Arial Black"/>
    </a:majorFont>
    <a:minorFont>
      <a:latin typeface="Palatino"/>
      <a:ea typeface="Palatino"/>
      <a:cs typeface="Palatino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ales Factory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FF6502"/>
    </a:accent5>
    <a:accent6>
      <a:srgbClr val="FA7F24"/>
    </a:accent6>
    <a:hlink>
      <a:srgbClr val="A0CB05"/>
    </a:hlink>
    <a:folHlink>
      <a:srgbClr val="2B8BDF"/>
    </a:folHlink>
  </a:clrScheme>
  <a:fontScheme name="21_BasicWhite">
    <a:majorFont>
      <a:latin typeface="Arial Black"/>
      <a:ea typeface="Arial Black"/>
      <a:cs typeface="Arial Black"/>
    </a:majorFont>
    <a:minorFont>
      <a:latin typeface="Palatino"/>
      <a:ea typeface="Palatino"/>
      <a:cs typeface="Palatino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1314</Words>
  <Application>Microsoft Macintosh PowerPoint</Application>
  <PresentationFormat>Custom</PresentationFormat>
  <Paragraphs>111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12 pt. Helvetica* 65 Medium   0</vt:lpstr>
      <vt:lpstr>Arial</vt:lpstr>
      <vt:lpstr>Arial Black</vt:lpstr>
      <vt:lpstr>Helvetica Neue</vt:lpstr>
      <vt:lpstr>Palatino</vt:lpstr>
      <vt:lpstr>System Font Regular</vt:lpstr>
      <vt:lpstr>21_BasicWhite</vt:lpstr>
      <vt:lpstr>Research</vt:lpstr>
      <vt:lpstr>Home Retail  Consumer Monitor</vt:lpstr>
      <vt:lpstr>Methodology</vt:lpstr>
      <vt:lpstr>Panel Composition</vt:lpstr>
      <vt:lpstr>PowerPoint Presentation</vt:lpstr>
      <vt:lpstr>Walmart &amp; Amazon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COVID-19 Vaccine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Jonathan Davis</cp:lastModifiedBy>
  <cp:revision>134</cp:revision>
  <dcterms:modified xsi:type="dcterms:W3CDTF">2021-03-08T15:06:35Z</dcterms:modified>
  <cp:category/>
</cp:coreProperties>
</file>