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358" r:id="rId7"/>
    <p:sldId id="326" r:id="rId8"/>
    <p:sldId id="370" r:id="rId9"/>
    <p:sldId id="371" r:id="rId10"/>
    <p:sldId id="372" r:id="rId11"/>
    <p:sldId id="373" r:id="rId12"/>
    <p:sldId id="355" r:id="rId13"/>
    <p:sldId id="374" r:id="rId14"/>
    <p:sldId id="297" r:id="rId15"/>
    <p:sldId id="375" r:id="rId16"/>
    <p:sldId id="376" r:id="rId17"/>
    <p:sldId id="378" r:id="rId18"/>
    <p:sldId id="377" r:id="rId19"/>
    <p:sldId id="379" r:id="rId20"/>
    <p:sldId id="380" r:id="rId21"/>
    <p:sldId id="381" r:id="rId22"/>
    <p:sldId id="382" r:id="rId23"/>
    <p:sldId id="356" r:id="rId24"/>
    <p:sldId id="383" r:id="rId25"/>
    <p:sldId id="384" r:id="rId26"/>
    <p:sldId id="385" r:id="rId27"/>
    <p:sldId id="386" r:id="rId28"/>
    <p:sldId id="387" r:id="rId29"/>
    <p:sldId id="388" r:id="rId30"/>
    <p:sldId id="263" r:id="rId31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203"/>
    <a:srgbClr val="404040"/>
    <a:srgbClr val="A0CB05"/>
    <a:srgbClr val="AFCC37"/>
    <a:srgbClr val="2187EF"/>
    <a:srgbClr val="F7F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/>
    <p:restoredTop sz="96190"/>
  </p:normalViewPr>
  <p:slideViewPr>
    <p:cSldViewPr snapToGrid="0" snapToObjects="1">
      <p:cViewPr varScale="1">
        <p:scale>
          <a:sx n="61" d="100"/>
          <a:sy n="61" d="100"/>
        </p:scale>
        <p:origin x="864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79203974018125"/>
          <c:y val="0.16032501112005243"/>
          <c:w val="0.67263000275030305"/>
          <c:h val="0.672630002750303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Urbanicity</c:v>
                </c:pt>
              </c:strCache>
            </c:strRef>
          </c:tx>
          <c:spPr>
            <a:ln w="5080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9-F646-91AA-AF0E056D62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9-F646-91AA-AF0E056D62BB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9-F646-91AA-AF0E056D62B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F9-F646-91AA-AF0E056D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Urban</c:v>
                </c:pt>
                <c:pt idx="1">
                  <c:v>Suburban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0.45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9-F646-91AA-AF0E056D6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Confidence the US Government will get inflation under control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0.33</c:v>
                </c:pt>
                <c:pt idx="1">
                  <c:v>0.19</c:v>
                </c:pt>
                <c:pt idx="2">
                  <c:v>0.23</c:v>
                </c:pt>
                <c:pt idx="3">
                  <c:v>0.1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0.34</c:v>
                </c:pt>
                <c:pt idx="1">
                  <c:v>0.11</c:v>
                </c:pt>
                <c:pt idx="2">
                  <c:v>0.28999999999999998</c:v>
                </c:pt>
                <c:pt idx="3">
                  <c:v>0.13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0.26</c:v>
                </c:pt>
                <c:pt idx="1">
                  <c:v>0.18</c:v>
                </c:pt>
                <c:pt idx="2">
                  <c:v>0.21</c:v>
                </c:pt>
                <c:pt idx="3">
                  <c:v>0.12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3">
                  <c:v>7.0000000000000007E-2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confident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Very confident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0.34</c:v>
                </c:pt>
                <c:pt idx="1">
                  <c:v>0.22</c:v>
                </c:pt>
                <c:pt idx="2">
                  <c:v>0.26</c:v>
                </c:pt>
                <c:pt idx="3">
                  <c:v>0.09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Length of time believed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inflation will last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 months</c:v>
                </c:pt>
                <c:pt idx="1">
                  <c:v>4-6 months</c:v>
                </c:pt>
                <c:pt idx="2">
                  <c:v>7-9 months</c:v>
                </c:pt>
                <c:pt idx="3">
                  <c:v>10-12 months</c:v>
                </c:pt>
                <c:pt idx="4">
                  <c:v>13-18 months</c:v>
                </c:pt>
                <c:pt idx="5">
                  <c:v>19-24 months</c:v>
                </c:pt>
                <c:pt idx="6">
                  <c:v>More than 2 years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0.11</c:v>
                </c:pt>
                <c:pt idx="2">
                  <c:v>0.12</c:v>
                </c:pt>
                <c:pt idx="3">
                  <c:v>0.22</c:v>
                </c:pt>
                <c:pt idx="4">
                  <c:v>0.1</c:v>
                </c:pt>
                <c:pt idx="5">
                  <c:v>0.15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 months</c:v>
                </c:pt>
                <c:pt idx="1">
                  <c:v>4-6 months</c:v>
                </c:pt>
                <c:pt idx="2">
                  <c:v>7-9 months</c:v>
                </c:pt>
                <c:pt idx="3">
                  <c:v>10-12 months</c:v>
                </c:pt>
                <c:pt idx="4">
                  <c:v>13-18 months</c:v>
                </c:pt>
                <c:pt idx="5">
                  <c:v>19-24 months</c:v>
                </c:pt>
                <c:pt idx="6">
                  <c:v>More than 2 years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0.09</c:v>
                </c:pt>
                <c:pt idx="1">
                  <c:v>0.21</c:v>
                </c:pt>
                <c:pt idx="2">
                  <c:v>0.12</c:v>
                </c:pt>
                <c:pt idx="3">
                  <c:v>0.11</c:v>
                </c:pt>
                <c:pt idx="4">
                  <c:v>0.08</c:v>
                </c:pt>
                <c:pt idx="5">
                  <c:v>0.13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 months</c:v>
                </c:pt>
                <c:pt idx="1">
                  <c:v>4-6 months</c:v>
                </c:pt>
                <c:pt idx="2">
                  <c:v>7-9 months</c:v>
                </c:pt>
                <c:pt idx="3">
                  <c:v>10-12 months</c:v>
                </c:pt>
                <c:pt idx="4">
                  <c:v>13-18 months</c:v>
                </c:pt>
                <c:pt idx="5">
                  <c:v>19-24 months</c:v>
                </c:pt>
                <c:pt idx="6">
                  <c:v>More than 2 years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0.06</c:v>
                </c:pt>
                <c:pt idx="1">
                  <c:v>0.16</c:v>
                </c:pt>
                <c:pt idx="2">
                  <c:v>0.19</c:v>
                </c:pt>
                <c:pt idx="3">
                  <c:v>0.23</c:v>
                </c:pt>
                <c:pt idx="4">
                  <c:v>0.06</c:v>
                </c:pt>
                <c:pt idx="5">
                  <c:v>0.1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 months</c:v>
                </c:pt>
                <c:pt idx="1">
                  <c:v>4-6 months</c:v>
                </c:pt>
                <c:pt idx="2">
                  <c:v>7-9 months</c:v>
                </c:pt>
                <c:pt idx="3">
                  <c:v>10-12 months</c:v>
                </c:pt>
                <c:pt idx="4">
                  <c:v>13-18 months</c:v>
                </c:pt>
                <c:pt idx="5">
                  <c:v>19-24 months</c:v>
                </c:pt>
                <c:pt idx="6">
                  <c:v>More than 2 years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0.03</c:v>
                </c:pt>
                <c:pt idx="1">
                  <c:v>7.0000000000000007E-2</c:v>
                </c:pt>
                <c:pt idx="2">
                  <c:v>0.12</c:v>
                </c:pt>
                <c:pt idx="3">
                  <c:v>0.19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1-3 months</c:v>
                </c:pt>
                <c:pt idx="1">
                  <c:v>4-6 months</c:v>
                </c:pt>
                <c:pt idx="2">
                  <c:v>7-9 months</c:v>
                </c:pt>
                <c:pt idx="3">
                  <c:v>10-12 months</c:v>
                </c:pt>
                <c:pt idx="4">
                  <c:v>13-18 months</c:v>
                </c:pt>
                <c:pt idx="5">
                  <c:v>19-24 months</c:v>
                </c:pt>
                <c:pt idx="6">
                  <c:v>More than 2 years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0.03</c:v>
                </c:pt>
                <c:pt idx="1">
                  <c:v>0.06</c:v>
                </c:pt>
                <c:pt idx="2">
                  <c:v>0.06</c:v>
                </c:pt>
                <c:pt idx="3">
                  <c:v>0.26</c:v>
                </c:pt>
                <c:pt idx="4">
                  <c:v>0.11</c:v>
                </c:pt>
                <c:pt idx="5">
                  <c:v>0.23</c:v>
                </c:pt>
                <c:pt idx="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4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agree it is appropriate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5344506517690872E-2"/>
          <c:w val="0.9872832369942196"/>
          <c:h val="0.79643983049604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agree it is appropriate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7F3E9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187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have had an increase in income in the past 6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5344506517690872E-2"/>
          <c:w val="0.9872832369942196"/>
          <c:h val="0.79643983049604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have had an increase in income in the past 6 months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7F3E9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187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expect to have their income grow within the next 6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5344506517690872E-2"/>
          <c:w val="0.9872832369942196"/>
          <c:h val="0.79643983049604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expect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to have their income grow within the next 6 months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7F3E9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187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Who have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taken steps to control spending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5344506517690872E-2"/>
          <c:w val="0.9872832369942196"/>
          <c:h val="0.79643983049604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Who will take new or additional steps to control spending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5344506517690872E-2"/>
          <c:w val="0.9872832369942196"/>
          <c:h val="0.79643983049604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</a:rPr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B8CE0">
                  <a:lumMod val="50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60-194C-B321-A7AD5C796FEC}"/>
              </c:ext>
            </c:extLst>
          </c:dPt>
          <c:dPt>
            <c:idx val="1"/>
            <c:bubble3D val="0"/>
            <c:spPr>
              <a:solidFill>
                <a:srgbClr val="85A904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60-194C-B321-A7AD5C796FEC}"/>
              </c:ext>
            </c:extLst>
          </c:dPt>
          <c:dPt>
            <c:idx val="2"/>
            <c:bubble3D val="0"/>
            <c:spPr>
              <a:solidFill>
                <a:srgbClr val="000000">
                  <a:lumMod val="75000"/>
                  <a:lumOff val="2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60-194C-B321-A7AD5C796FEC}"/>
              </c:ext>
            </c:extLst>
          </c:dPt>
          <c:dPt>
            <c:idx val="3"/>
            <c:bubble3D val="0"/>
            <c:spPr>
              <a:solidFill>
                <a:srgbClr val="B2E205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60-194C-B321-A7AD5C796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 Z</c:v>
                </c:pt>
                <c:pt idx="1">
                  <c:v>Millennial</c:v>
                </c:pt>
                <c:pt idx="2">
                  <c:v>Gen X</c:v>
                </c:pt>
                <c:pt idx="3">
                  <c:v>Boomer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0.32</c:v>
                </c:pt>
                <c:pt idx="2">
                  <c:v>0.27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60-194C-B321-A7AD5C796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 dirty="0">
                <a:effectLst/>
              </a:rPr>
              <a:t>Areas to save money</a:t>
            </a:r>
            <a:endParaRPr lang="en-US" sz="2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83815028901737E-3"/>
          <c:y val="9.9068901303538182E-2"/>
          <c:w val="0.9872832369942196"/>
          <c:h val="0.6691675831023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 Groceries</c:v>
                </c:pt>
                <c:pt idx="1">
                  <c:v> Household staples </c:v>
                </c:pt>
                <c:pt idx="2">
                  <c:v> Health and beauty aids</c:v>
                </c:pt>
                <c:pt idx="3">
                  <c:v> Furniture</c:v>
                </c:pt>
                <c:pt idx="4">
                  <c:v> Electronics</c:v>
                </c:pt>
                <c:pt idx="5">
                  <c:v> Major appliances</c:v>
                </c:pt>
                <c:pt idx="6">
                  <c:v> Small appliances </c:v>
                </c:pt>
                <c:pt idx="7">
                  <c:v> Home improvements</c:v>
                </c:pt>
                <c:pt idx="8">
                  <c:v> Hobbies</c:v>
                </c:pt>
                <c:pt idx="9">
                  <c:v> Travel</c:v>
                </c:pt>
                <c:pt idx="10">
                  <c:v> New car</c:v>
                </c:pt>
                <c:pt idx="11">
                  <c:v> Entertainment</c:v>
                </c:pt>
                <c:pt idx="12">
                  <c:v> New house</c:v>
                </c:pt>
                <c:pt idx="13">
                  <c:v> None of the above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0.54</c:v>
                </c:pt>
                <c:pt idx="1">
                  <c:v>0.32</c:v>
                </c:pt>
                <c:pt idx="2">
                  <c:v>0.31</c:v>
                </c:pt>
                <c:pt idx="3">
                  <c:v>0.21</c:v>
                </c:pt>
                <c:pt idx="4">
                  <c:v>0.3</c:v>
                </c:pt>
                <c:pt idx="5">
                  <c:v>0.24</c:v>
                </c:pt>
                <c:pt idx="6">
                  <c:v>0.17</c:v>
                </c:pt>
                <c:pt idx="7">
                  <c:v>0.32</c:v>
                </c:pt>
                <c:pt idx="8">
                  <c:v>0.34</c:v>
                </c:pt>
                <c:pt idx="9">
                  <c:v>0.39</c:v>
                </c:pt>
                <c:pt idx="10">
                  <c:v>0.25</c:v>
                </c:pt>
                <c:pt idx="11">
                  <c:v>0.5</c:v>
                </c:pt>
                <c:pt idx="12">
                  <c:v>0.17</c:v>
                </c:pt>
                <c:pt idx="1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Actions taken to save money on groceries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Prepare less expensive meals</c:v>
                </c:pt>
                <c:pt idx="1">
                  <c:v> Shop at less expensive stores</c:v>
                </c:pt>
                <c:pt idx="2">
                  <c:v> Buy less expensive brands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0.53</c:v>
                </c:pt>
                <c:pt idx="2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Prepare less expensive meals</c:v>
                </c:pt>
                <c:pt idx="1">
                  <c:v> Shop at less expensive stores</c:v>
                </c:pt>
                <c:pt idx="2">
                  <c:v> Buy less expensive brands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0.52</c:v>
                </c:pt>
                <c:pt idx="1">
                  <c:v>0.74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Prepare less expensive meals</c:v>
                </c:pt>
                <c:pt idx="1">
                  <c:v> Shop at less expensive stores</c:v>
                </c:pt>
                <c:pt idx="2">
                  <c:v> Buy less expensive brands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0.59</c:v>
                </c:pt>
                <c:pt idx="1">
                  <c:v>0.6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Prepare less expensive meals</c:v>
                </c:pt>
                <c:pt idx="1">
                  <c:v> Shop at less expensive stores</c:v>
                </c:pt>
                <c:pt idx="2">
                  <c:v> Buy less expensive brands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Prepare less expensive meals</c:v>
                </c:pt>
                <c:pt idx="1">
                  <c:v> Shop at less expensive stores</c:v>
                </c:pt>
                <c:pt idx="2">
                  <c:v> Buy less expensive brands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0.54</c:v>
                </c:pt>
                <c:pt idx="1">
                  <c:v>0.4</c:v>
                </c:pt>
                <c:pt idx="2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Actions taken to save money on electronics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Delay purchases until prices drop</c:v>
                </c:pt>
                <c:pt idx="1">
                  <c:v> Buy less expensive items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0.73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Delay purchases until prices drop</c:v>
                </c:pt>
                <c:pt idx="1">
                  <c:v> Buy less expensive items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0.84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Delay purchases until prices drop</c:v>
                </c:pt>
                <c:pt idx="1">
                  <c:v> Buy less expensive items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0.69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Delay purchases until prices drop</c:v>
                </c:pt>
                <c:pt idx="1">
                  <c:v> Buy less expensive items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0.74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Delay purchases until prices drop</c:v>
                </c:pt>
                <c:pt idx="1">
                  <c:v> Buy less expensive items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0.75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Actions taken to save money on health and beauty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aids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Shop at less expensive stores</c:v>
                </c:pt>
                <c:pt idx="1">
                  <c:v> Buy less expensive brands</c:v>
                </c:pt>
                <c:pt idx="2">
                  <c:v> Use fewer products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0.53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Shop at less expensive stores</c:v>
                </c:pt>
                <c:pt idx="1">
                  <c:v> Buy less expensive brands</c:v>
                </c:pt>
                <c:pt idx="2">
                  <c:v> Use fewer products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0.66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Shop at less expensive stores</c:v>
                </c:pt>
                <c:pt idx="1">
                  <c:v> Buy less expensive brands</c:v>
                </c:pt>
                <c:pt idx="2">
                  <c:v> Use fewer products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0.47</c:v>
                </c:pt>
                <c:pt idx="1">
                  <c:v>0.5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Shop at less expensive stores</c:v>
                </c:pt>
                <c:pt idx="1">
                  <c:v> Buy less expensive brands</c:v>
                </c:pt>
                <c:pt idx="2">
                  <c:v> Use fewer products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0.62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Shop at less expensive stores</c:v>
                </c:pt>
                <c:pt idx="1">
                  <c:v> Buy less expensive brands</c:v>
                </c:pt>
                <c:pt idx="2">
                  <c:v> Use fewer products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0.51</c:v>
                </c:pt>
                <c:pt idx="1">
                  <c:v>0.38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Actions taken to save money on hobbies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Reduce the number of activities or projects</c:v>
                </c:pt>
                <c:pt idx="1">
                  <c:v> Buy fewer or less expensive equipment or materials</c:v>
                </c:pt>
                <c:pt idx="2">
                  <c:v> Only use the equipment or materials you have on hand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0.45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Reduce the number of activities or projects</c:v>
                </c:pt>
                <c:pt idx="1">
                  <c:v> Buy fewer or less expensive equipment or materials</c:v>
                </c:pt>
                <c:pt idx="2">
                  <c:v> Only use the equipment or materials you have on hand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0.62</c:v>
                </c:pt>
                <c:pt idx="1">
                  <c:v>0.43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Reduce the number of activities or projects</c:v>
                </c:pt>
                <c:pt idx="1">
                  <c:v> Buy fewer or less expensive equipment or materials</c:v>
                </c:pt>
                <c:pt idx="2">
                  <c:v> Only use the equipment or materials you have on hand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0.61</c:v>
                </c:pt>
                <c:pt idx="1">
                  <c:v>0.43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Reduce the number of activities or projects</c:v>
                </c:pt>
                <c:pt idx="1">
                  <c:v> Buy fewer or less expensive equipment or materials</c:v>
                </c:pt>
                <c:pt idx="2">
                  <c:v> Only use the equipment or materials you have on hand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0.59</c:v>
                </c:pt>
                <c:pt idx="1">
                  <c:v>0.53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Reduce the number of activities or projects</c:v>
                </c:pt>
                <c:pt idx="1">
                  <c:v> Buy fewer or less expensive equipment or materials</c:v>
                </c:pt>
                <c:pt idx="2">
                  <c:v> Only use the equipment or materials you have on hand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0.68</c:v>
                </c:pt>
                <c:pt idx="1">
                  <c:v>0.37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Actions taken to save money on home improvements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Delay purchases until prices drop</c:v>
                </c:pt>
                <c:pt idx="1">
                  <c:v> Make projects smaller</c:v>
                </c:pt>
                <c:pt idx="2">
                  <c:v> Use less expensive materials</c:v>
                </c:pt>
                <c:pt idx="3">
                  <c:v> Do work yourself you would have had done by a contractor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0.68</c:v>
                </c:pt>
                <c:pt idx="1">
                  <c:v>0.36</c:v>
                </c:pt>
                <c:pt idx="2">
                  <c:v>0.32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Delay purchases until prices drop</c:v>
                </c:pt>
                <c:pt idx="1">
                  <c:v> Make projects smaller</c:v>
                </c:pt>
                <c:pt idx="2">
                  <c:v> Use less expensive materials</c:v>
                </c:pt>
                <c:pt idx="3">
                  <c:v> Do work yourself you would have had done by a contractor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0.39</c:v>
                </c:pt>
                <c:pt idx="1">
                  <c:v>0.72</c:v>
                </c:pt>
                <c:pt idx="2">
                  <c:v>0.45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Delay purchases until prices drop</c:v>
                </c:pt>
                <c:pt idx="1">
                  <c:v> Make projects smaller</c:v>
                </c:pt>
                <c:pt idx="2">
                  <c:v> Use less expensive materials</c:v>
                </c:pt>
                <c:pt idx="3">
                  <c:v> Do work yourself you would have had done by a contractor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0.59</c:v>
                </c:pt>
                <c:pt idx="1">
                  <c:v>0.46</c:v>
                </c:pt>
                <c:pt idx="2">
                  <c:v>0.48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Delay purchases until prices drop</c:v>
                </c:pt>
                <c:pt idx="1">
                  <c:v> Make projects smaller</c:v>
                </c:pt>
                <c:pt idx="2">
                  <c:v> Use less expensive materials</c:v>
                </c:pt>
                <c:pt idx="3">
                  <c:v> Do work yourself you would have had done by a contractor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0.71</c:v>
                </c:pt>
                <c:pt idx="1">
                  <c:v>0.37</c:v>
                </c:pt>
                <c:pt idx="2">
                  <c:v>0.33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Delay purchases until prices drop</c:v>
                </c:pt>
                <c:pt idx="1">
                  <c:v> Make projects smaller</c:v>
                </c:pt>
                <c:pt idx="2">
                  <c:v> Use less expensive materials</c:v>
                </c:pt>
                <c:pt idx="3">
                  <c:v> Do work yourself you would have had done by a contractor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0.76</c:v>
                </c:pt>
                <c:pt idx="1">
                  <c:v>0.2</c:v>
                </c:pt>
                <c:pt idx="2">
                  <c:v>0.16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Actions taken to save money on travel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Delay travel until prices decline</c:v>
                </c:pt>
                <c:pt idx="1">
                  <c:v> Make fewer trips</c:v>
                </c:pt>
                <c:pt idx="2">
                  <c:v> Go to less expensive destinations</c:v>
                </c:pt>
                <c:pt idx="3">
                  <c:v> Travel by car rather than air</c:v>
                </c:pt>
                <c:pt idx="4">
                  <c:v> Save on accommodations, food, etc.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0.63</c:v>
                </c:pt>
                <c:pt idx="2">
                  <c:v>0.34</c:v>
                </c:pt>
                <c:pt idx="3">
                  <c:v>0.26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Delay travel until prices decline</c:v>
                </c:pt>
                <c:pt idx="1">
                  <c:v> Make fewer trips</c:v>
                </c:pt>
                <c:pt idx="2">
                  <c:v> Go to less expensive destinations</c:v>
                </c:pt>
                <c:pt idx="3">
                  <c:v> Travel by car rather than air</c:v>
                </c:pt>
                <c:pt idx="4">
                  <c:v> Save on accommodations, food, etc.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0.22</c:v>
                </c:pt>
                <c:pt idx="1">
                  <c:v>0.56999999999999995</c:v>
                </c:pt>
                <c:pt idx="2">
                  <c:v>0.24</c:v>
                </c:pt>
                <c:pt idx="3">
                  <c:v>0.32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Delay travel until prices decline</c:v>
                </c:pt>
                <c:pt idx="1">
                  <c:v> Make fewer trips</c:v>
                </c:pt>
                <c:pt idx="2">
                  <c:v> Go to less expensive destinations</c:v>
                </c:pt>
                <c:pt idx="3">
                  <c:v> Travel by car rather than air</c:v>
                </c:pt>
                <c:pt idx="4">
                  <c:v> Save on accommodations, food, etc.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0.48</c:v>
                </c:pt>
                <c:pt idx="1">
                  <c:v>0.7</c:v>
                </c:pt>
                <c:pt idx="2">
                  <c:v>0.42</c:v>
                </c:pt>
                <c:pt idx="3">
                  <c:v>0.35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Delay travel until prices decline</c:v>
                </c:pt>
                <c:pt idx="1">
                  <c:v> Make fewer trips</c:v>
                </c:pt>
                <c:pt idx="2">
                  <c:v> Go to less expensive destinations</c:v>
                </c:pt>
                <c:pt idx="3">
                  <c:v> Travel by car rather than air</c:v>
                </c:pt>
                <c:pt idx="4">
                  <c:v> Save on accommodations, food, etc.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0.48</c:v>
                </c:pt>
                <c:pt idx="1">
                  <c:v>0.59</c:v>
                </c:pt>
                <c:pt idx="2">
                  <c:v>0.42</c:v>
                </c:pt>
                <c:pt idx="3">
                  <c:v>0.26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Delay travel until prices decline</c:v>
                </c:pt>
                <c:pt idx="1">
                  <c:v> Make fewer trips</c:v>
                </c:pt>
                <c:pt idx="2">
                  <c:v> Go to less expensive destinations</c:v>
                </c:pt>
                <c:pt idx="3">
                  <c:v> Travel by car rather than air</c:v>
                </c:pt>
                <c:pt idx="4">
                  <c:v> Save on accommodations, food, etc.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0.63</c:v>
                </c:pt>
                <c:pt idx="2">
                  <c:v>0.23</c:v>
                </c:pt>
                <c:pt idx="3">
                  <c:v>0.17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taken to save money on entertainment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Participate in fewer entertainment activities</c:v>
                </c:pt>
                <c:pt idx="1">
                  <c:v> Select less expensive activities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Participate in fewer entertainment activities</c:v>
                </c:pt>
                <c:pt idx="1">
                  <c:v> Select less expensive activities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0.74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Participate in fewer entertainment activities</c:v>
                </c:pt>
                <c:pt idx="1">
                  <c:v> Select less expensive activities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0.78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Participate in fewer entertainment activities</c:v>
                </c:pt>
                <c:pt idx="1">
                  <c:v> Select less expensive activities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0.79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4-454E-842D-A82A76D24A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 Participate in fewer entertainment activities</c:v>
                </c:pt>
                <c:pt idx="1">
                  <c:v> Select less expensive activities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0.83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1982338814378"/>
          <c:y val="0.12065272475421467"/>
          <c:w val="0.80070705604090853"/>
          <c:h val="0.751974562720605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spPr>
            <a:solidFill>
              <a:srgbClr val="FA7F24"/>
            </a:solidFill>
            <a:ln w="508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57AEF7">
                  <a:lumMod val="75000"/>
                </a:srgbClr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F-5B4A-A95F-B91645EC603E}"/>
              </c:ext>
            </c:extLst>
          </c:dPt>
          <c:dPt>
            <c:idx val="1"/>
            <c:bubble3D val="0"/>
            <c:spPr>
              <a:solidFill>
                <a:srgbClr val="F7F3E9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F-5B4A-A95F-B91645EC603E}"/>
              </c:ext>
            </c:extLst>
          </c:dPt>
          <c:dPt>
            <c:idx val="2"/>
            <c:bubble3D val="0"/>
            <c:spPr>
              <a:solidFill>
                <a:srgbClr val="FA7F24"/>
              </a:solidFill>
              <a:ln w="508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F-5B4A-A95F-B91645EC60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2F-5B4A-A95F-B91645EC6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F-5B4A-A95F-B91645EC6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of overall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worry by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7F3E9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worried at all</c:v>
                </c:pt>
                <c:pt idx="1">
                  <c:v>A little worried</c:v>
                </c:pt>
                <c:pt idx="2">
                  <c:v>Somewhat worried</c:v>
                </c:pt>
                <c:pt idx="3">
                  <c:v>Very worried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0.18</c:v>
                </c:pt>
                <c:pt idx="1">
                  <c:v>0.32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2187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worried at all</c:v>
                </c:pt>
                <c:pt idx="1">
                  <c:v>A little worried</c:v>
                </c:pt>
                <c:pt idx="2">
                  <c:v>Somewhat worried</c:v>
                </c:pt>
                <c:pt idx="3">
                  <c:v>Very worried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0.24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4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Level of overall worry by 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worried at all</c:v>
                </c:pt>
                <c:pt idx="1">
                  <c:v>A little worried</c:v>
                </c:pt>
                <c:pt idx="2">
                  <c:v>Somewhat worried</c:v>
                </c:pt>
                <c:pt idx="3">
                  <c:v>Very worried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worried at all</c:v>
                </c:pt>
                <c:pt idx="1">
                  <c:v>A little worried</c:v>
                </c:pt>
                <c:pt idx="2">
                  <c:v>Somewhat worried</c:v>
                </c:pt>
                <c:pt idx="3">
                  <c:v>Very worried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0.21</c:v>
                </c:pt>
                <c:pt idx="1">
                  <c:v>0.36</c:v>
                </c:pt>
                <c:pt idx="2">
                  <c:v>0.27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worried at all</c:v>
                </c:pt>
                <c:pt idx="1">
                  <c:v>A little worried</c:v>
                </c:pt>
                <c:pt idx="2">
                  <c:v>Somewhat worried</c:v>
                </c:pt>
                <c:pt idx="3">
                  <c:v>Very worried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0.27</c:v>
                </c:pt>
                <c:pt idx="1">
                  <c:v>0.26</c:v>
                </c:pt>
                <c:pt idx="2">
                  <c:v>0.26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Not worried at all</c:v>
                </c:pt>
                <c:pt idx="1">
                  <c:v>A little worried</c:v>
                </c:pt>
                <c:pt idx="2">
                  <c:v>Somewhat worried</c:v>
                </c:pt>
                <c:pt idx="3">
                  <c:v>Very worried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0.24</c:v>
                </c:pt>
                <c:pt idx="1">
                  <c:v>0.32</c:v>
                </c:pt>
                <c:pt idx="2">
                  <c:v>0.3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6-B046-9B68-D5270C433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4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Percentage of worry attributed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0.28000000000000003</c:v>
                </c:pt>
                <c:pt idx="2">
                  <c:v>0.21</c:v>
                </c:pt>
                <c:pt idx="3">
                  <c:v>0.12</c:v>
                </c:pt>
                <c:pt idx="4">
                  <c:v>0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0.24</c:v>
                </c:pt>
                <c:pt idx="1">
                  <c:v>0.33</c:v>
                </c:pt>
                <c:pt idx="2">
                  <c:v>0.31</c:v>
                </c:pt>
                <c:pt idx="3">
                  <c:v>0.09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0.34</c:v>
                </c:pt>
                <c:pt idx="1">
                  <c:v>0.33</c:v>
                </c:pt>
                <c:pt idx="2">
                  <c:v>0.24</c:v>
                </c:pt>
                <c:pt idx="3">
                  <c:v>7.0000000000000007E-2</c:v>
                </c:pt>
                <c:pt idx="4">
                  <c:v>0.01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0.24</c:v>
                </c:pt>
                <c:pt idx="1">
                  <c:v>0.46</c:v>
                </c:pt>
                <c:pt idx="2">
                  <c:v>0.23</c:v>
                </c:pt>
                <c:pt idx="3">
                  <c:v>0.06</c:v>
                </c:pt>
                <c:pt idx="4">
                  <c:v>0.01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6-B046-9B68-D5270C433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5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Percentage of worry attributed to the war in Ukraine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0.33</c:v>
                </c:pt>
                <c:pt idx="2">
                  <c:v>0.28000000000000003</c:v>
                </c:pt>
                <c:pt idx="3">
                  <c:v>0.22</c:v>
                </c:pt>
                <c:pt idx="4">
                  <c:v>0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0.13</c:v>
                </c:pt>
                <c:pt idx="1">
                  <c:v>0.42</c:v>
                </c:pt>
                <c:pt idx="2">
                  <c:v>0.37</c:v>
                </c:pt>
                <c:pt idx="3">
                  <c:v>7.0000000000000007E-2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0.21</c:v>
                </c:pt>
                <c:pt idx="1">
                  <c:v>0.47</c:v>
                </c:pt>
                <c:pt idx="2">
                  <c:v>0.26</c:v>
                </c:pt>
                <c:pt idx="3">
                  <c:v>0.03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All of my worry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0.2</c:v>
                </c:pt>
                <c:pt idx="1">
                  <c:v>0.4</c:v>
                </c:pt>
                <c:pt idx="2">
                  <c:v>0.34</c:v>
                </c:pt>
                <c:pt idx="3">
                  <c:v>0.04</c:v>
                </c:pt>
                <c:pt idx="4">
                  <c:v>0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6-B046-9B68-D5270C433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Percentage of worry attributed to Inflation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0.22</c:v>
                </c:pt>
                <c:pt idx="1">
                  <c:v>0.31</c:v>
                </c:pt>
                <c:pt idx="2">
                  <c:v>0.42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0.13</c:v>
                </c:pt>
                <c:pt idx="1">
                  <c:v>0.34</c:v>
                </c:pt>
                <c:pt idx="2">
                  <c:v>0.4</c:v>
                </c:pt>
                <c:pt idx="3">
                  <c:v>0.06</c:v>
                </c:pt>
                <c:pt idx="4">
                  <c:v>0.06</c:v>
                </c:pt>
                <c:pt idx="5">
                  <c:v>0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0.12</c:v>
                </c:pt>
                <c:pt idx="1">
                  <c:v>0.26</c:v>
                </c:pt>
                <c:pt idx="2">
                  <c:v>0.36</c:v>
                </c:pt>
                <c:pt idx="3">
                  <c:v>0.15</c:v>
                </c:pt>
                <c:pt idx="4">
                  <c:v>0.05</c:v>
                </c:pt>
                <c:pt idx="5">
                  <c:v>0.03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0.09</c:v>
                </c:pt>
                <c:pt idx="1">
                  <c:v>0.25</c:v>
                </c:pt>
                <c:pt idx="2">
                  <c:v>0.39</c:v>
                </c:pt>
                <c:pt idx="3">
                  <c:v>0.14000000000000001</c:v>
                </c:pt>
                <c:pt idx="4">
                  <c:v>0.13</c:v>
                </c:pt>
                <c:pt idx="5">
                  <c:v>0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6-B046-9B68-D5270C433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5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Percentage of worry attributed to other personal issues (health problems, marriage problems, job security, etc.)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 Z</c:v>
                </c:pt>
              </c:strCache>
            </c:strRef>
          </c:tx>
          <c:spPr>
            <a:solidFill>
              <a:srgbClr val="1046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0.15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0.19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4-454E-842D-A82A76D24A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Millennial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0.11</c:v>
                </c:pt>
                <c:pt idx="1">
                  <c:v>0.28000000000000003</c:v>
                </c:pt>
                <c:pt idx="2">
                  <c:v>0.35</c:v>
                </c:pt>
                <c:pt idx="3">
                  <c:v>0.14000000000000001</c:v>
                </c:pt>
                <c:pt idx="4">
                  <c:v>0.05</c:v>
                </c:pt>
                <c:pt idx="5">
                  <c:v>0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4-454E-842D-A82A76D24A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 X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0.15</c:v>
                </c:pt>
                <c:pt idx="1">
                  <c:v>0.26</c:v>
                </c:pt>
                <c:pt idx="2">
                  <c:v>0.24</c:v>
                </c:pt>
                <c:pt idx="3">
                  <c:v>0.19</c:v>
                </c:pt>
                <c:pt idx="4">
                  <c:v>7.0000000000000007E-2</c:v>
                </c:pt>
                <c:pt idx="5">
                  <c:v>0.02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4-454E-842D-A82A76D24A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Boomer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Does Not Contribute</c:v>
                </c:pt>
                <c:pt idx="1">
                  <c:v>1% to 20%</c:v>
                </c:pt>
                <c:pt idx="2">
                  <c:v>21% to 40%</c:v>
                </c:pt>
                <c:pt idx="3">
                  <c:v>41% to 60%</c:v>
                </c:pt>
                <c:pt idx="4">
                  <c:v>61% to 80%</c:v>
                </c:pt>
                <c:pt idx="5">
                  <c:v>81% to 99%</c:v>
                </c:pt>
                <c:pt idx="6">
                  <c:v>All of my worry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0.13</c:v>
                </c:pt>
                <c:pt idx="1">
                  <c:v>0.36</c:v>
                </c:pt>
                <c:pt idx="2">
                  <c:v>0.18</c:v>
                </c:pt>
                <c:pt idx="3">
                  <c:v>0.12</c:v>
                </c:pt>
                <c:pt idx="4">
                  <c:v>0.1</c:v>
                </c:pt>
                <c:pt idx="5">
                  <c:v>0.04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6-B046-9B68-D5270C4337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475263"/>
        <c:axId val="1872011903"/>
      </c:barChart>
      <c:catAx>
        <c:axId val="187247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2011903"/>
        <c:crosses val="autoZero"/>
        <c:auto val="1"/>
        <c:lblAlgn val="ctr"/>
        <c:lblOffset val="100"/>
        <c:noMultiLvlLbl val="0"/>
      </c:catAx>
      <c:valAx>
        <c:axId val="1872011903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18724752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62DC5-9237-1648-B708-F6D05492BE26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055C-44E0-B643-843B-78343DB94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1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055C-44E0-B643-843B-78343DB944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39;p1">
            <a:extLst>
              <a:ext uri="{FF2B5EF4-FFF2-40B4-BE49-F238E27FC236}">
                <a16:creationId xmlns:a16="http://schemas.microsoft.com/office/drawing/2014/main" id="{AF14E92C-088B-1D48-B671-5B340D77A236}"/>
              </a:ext>
            </a:extLst>
          </p:cNvPr>
          <p:cNvSpPr txBox="1">
            <a:spLocks/>
          </p:cNvSpPr>
          <p:nvPr userDrawn="1"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"/>
              <a:ea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1152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A0FA-EF28-BE4A-AAFB-45282641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03473-A8EF-5D48-B3FC-D5DEF788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1ABF-8E5C-844F-8EE6-1A3B03A3C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38BC-1DA2-6247-B053-D5864061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E9746-E7BB-274D-A4EE-FA9ABA938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D3D05-9F70-5B4C-A237-86D00260D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35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D685-F2CD-0E49-A890-5612328F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EC3E7-EE5D-B84A-804F-C0A8700DD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47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1B1CF-25D5-934D-B148-3BA677819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1F2F8-59BD-A348-B88D-F0B48C5DB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47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72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11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17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09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3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33">
            <a:extLst>
              <a:ext uri="{FF2B5EF4-FFF2-40B4-BE49-F238E27FC236}">
                <a16:creationId xmlns:a16="http://schemas.microsoft.com/office/drawing/2014/main" id="{ABEE46A5-E06F-4B4C-AD90-1F5FDE2E3D1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6;p33">
            <a:extLst>
              <a:ext uri="{FF2B5EF4-FFF2-40B4-BE49-F238E27FC236}">
                <a16:creationId xmlns:a16="http://schemas.microsoft.com/office/drawing/2014/main" id="{F0C96193-CA67-7B48-9EE6-EFEC694C9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1098375"/>
            <a:ext cx="5499104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55;p33">
            <a:extLst>
              <a:ext uri="{FF2B5EF4-FFF2-40B4-BE49-F238E27FC236}">
                <a16:creationId xmlns:a16="http://schemas.microsoft.com/office/drawing/2014/main" id="{6A2D8C67-6F66-1442-B141-63D6ABF58F4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57;p33">
            <a:extLst>
              <a:ext uri="{FF2B5EF4-FFF2-40B4-BE49-F238E27FC236}">
                <a16:creationId xmlns:a16="http://schemas.microsoft.com/office/drawing/2014/main" id="{F9BFA9F3-964E-2448-B7A7-211D4A22C7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78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1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9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19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001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09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66645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1FDE-4199-0642-B134-F618F8F8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F4828-D146-2544-8C97-BE2949D93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13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019-F012-FF4A-BE1A-CDD5DC59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C1F5-CFD9-434D-8A27-A32AAE92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773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FED7-9FC4-1E4E-A1C0-E055732C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A1AA3-1450-8B4A-BFED-A9475C468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68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E04B-2BA7-E64C-A135-23A1ECD3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B313-821F-D54A-A69E-2C6C70702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D576E-046A-3748-A4CB-30DDFF6A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58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2;p37">
            <a:extLst>
              <a:ext uri="{FF2B5EF4-FFF2-40B4-BE49-F238E27FC236}">
                <a16:creationId xmlns:a16="http://schemas.microsoft.com/office/drawing/2014/main" id="{668E61D4-E1BE-924B-9BE0-DA0EF33AAC3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3;p34">
            <a:extLst>
              <a:ext uri="{FF2B5EF4-FFF2-40B4-BE49-F238E27FC236}">
                <a16:creationId xmlns:a16="http://schemas.microsoft.com/office/drawing/2014/main" id="{ABBB5A08-4D5A-1B4D-99F6-C93FF31FB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5" y="1098375"/>
            <a:ext cx="6926851" cy="164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6;p34">
            <a:extLst>
              <a:ext uri="{FF2B5EF4-FFF2-40B4-BE49-F238E27FC236}">
                <a16:creationId xmlns:a16="http://schemas.microsoft.com/office/drawing/2014/main" id="{C04961F8-DBB0-DD4F-91F0-C73752967DA3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19200" y="3801895"/>
            <a:ext cx="7362825" cy="736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pic>
        <p:nvPicPr>
          <p:cNvPr id="6" name="Google Shape;60;p34">
            <a:extLst>
              <a:ext uri="{FF2B5EF4-FFF2-40B4-BE49-F238E27FC236}">
                <a16:creationId xmlns:a16="http://schemas.microsoft.com/office/drawing/2014/main" id="{E0D58E21-B9AD-BA47-B9C1-0F0D240235C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01293" y="0"/>
            <a:ext cx="11876203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812E5C20-1BD0-E240-9858-A5343CA1247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" name="Google Shape;67;p34">
            <a:extLst>
              <a:ext uri="{FF2B5EF4-FFF2-40B4-BE49-F238E27FC236}">
                <a16:creationId xmlns:a16="http://schemas.microsoft.com/office/drawing/2014/main" id="{6E10FC3E-092A-6C4D-9217-08322602B9BF}"/>
              </a:ext>
            </a:extLst>
          </p:cNvPr>
          <p:cNvCxnSpPr/>
          <p:nvPr userDrawn="1"/>
        </p:nvCxnSpPr>
        <p:spPr>
          <a:xfrm rot="-5400000">
            <a:off x="20024188" y="3939331"/>
            <a:ext cx="1818000" cy="10755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9" name="Google Shape;69;p34">
            <a:extLst>
              <a:ext uri="{FF2B5EF4-FFF2-40B4-BE49-F238E27FC236}">
                <a16:creationId xmlns:a16="http://schemas.microsoft.com/office/drawing/2014/main" id="{98B2A5FD-599D-4245-AB6B-11A730D85805}"/>
              </a:ext>
            </a:extLst>
          </p:cNvPr>
          <p:cNvCxnSpPr/>
          <p:nvPr userDrawn="1"/>
        </p:nvCxnSpPr>
        <p:spPr>
          <a:xfrm rot="5400000" flipH="1">
            <a:off x="17107500" y="3034700"/>
            <a:ext cx="2208600" cy="10668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0" name="Google Shape;70;p34">
            <a:extLst>
              <a:ext uri="{FF2B5EF4-FFF2-40B4-BE49-F238E27FC236}">
                <a16:creationId xmlns:a16="http://schemas.microsoft.com/office/drawing/2014/main" id="{8BED526F-E1BF-A64B-92E6-D6B7A432BA5D}"/>
              </a:ext>
            </a:extLst>
          </p:cNvPr>
          <p:cNvCxnSpPr/>
          <p:nvPr userDrawn="1"/>
        </p:nvCxnSpPr>
        <p:spPr>
          <a:xfrm rot="5400000">
            <a:off x="16979589" y="9517649"/>
            <a:ext cx="2530200" cy="14469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cxnSp>
        <p:nvCxnSpPr>
          <p:cNvPr id="11" name="Google Shape;72;p34">
            <a:extLst>
              <a:ext uri="{FF2B5EF4-FFF2-40B4-BE49-F238E27FC236}">
                <a16:creationId xmlns:a16="http://schemas.microsoft.com/office/drawing/2014/main" id="{0EE46500-6BA2-B648-82E3-538D0B5EE7ED}"/>
              </a:ext>
            </a:extLst>
          </p:cNvPr>
          <p:cNvCxnSpPr/>
          <p:nvPr userDrawn="1"/>
        </p:nvCxnSpPr>
        <p:spPr>
          <a:xfrm rot="5400000">
            <a:off x="11622415" y="8138858"/>
            <a:ext cx="1872600" cy="728700"/>
          </a:xfrm>
          <a:prstGeom prst="bentConnector2">
            <a:avLst/>
          </a:prstGeom>
          <a:noFill/>
          <a:ln w="31750" cap="flat" cmpd="sng">
            <a:solidFill>
              <a:srgbClr val="AFCC37"/>
            </a:solidFill>
            <a:prstDash val="solid"/>
            <a:miter lim="400000"/>
            <a:headEnd type="oval" w="med" len="med"/>
            <a:tailEnd type="none" w="sm" len="sm"/>
          </a:ln>
        </p:spPr>
      </p:cxnSp>
      <p:sp>
        <p:nvSpPr>
          <p:cNvPr id="12" name="Google Shape;61;p34">
            <a:extLst>
              <a:ext uri="{FF2B5EF4-FFF2-40B4-BE49-F238E27FC236}">
                <a16:creationId xmlns:a16="http://schemas.microsoft.com/office/drawing/2014/main" id="{E3AB69D4-24B2-0642-A285-DB32E141D1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032163" y="1930400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3" name="Google Shape;73;p34">
            <a:extLst>
              <a:ext uri="{FF2B5EF4-FFF2-40B4-BE49-F238E27FC236}">
                <a16:creationId xmlns:a16="http://schemas.microsoft.com/office/drawing/2014/main" id="{5DFE705D-E053-A74F-A48A-29C2B652A788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0548128" y="8906108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Google Shape;71;p34">
            <a:extLst>
              <a:ext uri="{FF2B5EF4-FFF2-40B4-BE49-F238E27FC236}">
                <a16:creationId xmlns:a16="http://schemas.microsoft.com/office/drawing/2014/main" id="{A254375B-CF60-FE47-8E54-C31D28CFF62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5875002" y="10972799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68;p34">
            <a:extLst>
              <a:ext uri="{FF2B5EF4-FFF2-40B4-BE49-F238E27FC236}">
                <a16:creationId xmlns:a16="http://schemas.microsoft.com/office/drawing/2014/main" id="{27B9F1B0-ECE2-7C4B-9EBB-D10600F6C3D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1470938" y="3034681"/>
            <a:ext cx="164623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21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86E3-E83F-3D4E-803D-7039C235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00484-64E9-0B4B-8A8A-A55195A0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E3612-8ABA-5F4E-9809-A2A6AA0A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A23B9-77DB-634B-B8AD-3AEB98C1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AB988-24E6-4B42-8C06-6F1B443BE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73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987-95CC-914D-BC2D-3E3653F3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42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51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CCF5-E690-E14C-A4EF-3281A58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389C-9B22-144F-858B-C326AC65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EDB-3CE9-F34E-93F9-0A88CABD2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32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59A1-3484-8B4A-8030-82E8EA7F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B4DF0-68CE-D149-B5D8-87F9BF403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DA884-3CFD-B545-B6FB-0BF778931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099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21B-E0FA-6B49-ADF4-0AB58BC7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B76C-5870-6F42-89A4-08A4F8DC9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73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D2C9-D085-0F4B-8D2B-508F2708F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51C7D-80D7-E04E-86B3-1DB29862B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342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C5131-9871-5840-B840-314A0BBE4C4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914401"/>
            <a:ext cx="2796209" cy="914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31">
            <a:extLst>
              <a:ext uri="{FF2B5EF4-FFF2-40B4-BE49-F238E27FC236}">
                <a16:creationId xmlns:a16="http://schemas.microsoft.com/office/drawing/2014/main" id="{20571C61-F47E-134F-8E45-9BCC7B2EA2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pic>
        <p:nvPicPr>
          <p:cNvPr id="10" name="Google Shape;12;p31">
            <a:extLst>
              <a:ext uri="{FF2B5EF4-FFF2-40B4-BE49-F238E27FC236}">
                <a16:creationId xmlns:a16="http://schemas.microsoft.com/office/drawing/2014/main" id="{2BF07750-8CD5-D340-9073-736AB524E5A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206495" y="4566929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;p31">
            <a:extLst>
              <a:ext uri="{FF2B5EF4-FFF2-40B4-BE49-F238E27FC236}">
                <a16:creationId xmlns:a16="http://schemas.microsoft.com/office/drawing/2014/main" id="{7591741F-2AC3-634E-BCF8-D28297336B5D}"/>
              </a:ext>
            </a:extLst>
          </p:cNvPr>
          <p:cNvSpPr txBox="1">
            <a:spLocks/>
          </p:cNvSpPr>
          <p:nvPr userDrawn="1"/>
        </p:nvSpPr>
        <p:spPr>
          <a:xfrm>
            <a:off x="8534400" y="8484334"/>
            <a:ext cx="12814300" cy="14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Click to add text</a:t>
            </a:r>
          </a:p>
        </p:txBody>
      </p:sp>
      <p:sp>
        <p:nvSpPr>
          <p:cNvPr id="18" name="Google Shape;14;p31">
            <a:extLst>
              <a:ext uri="{FF2B5EF4-FFF2-40B4-BE49-F238E27FC236}">
                <a16:creationId xmlns:a16="http://schemas.microsoft.com/office/drawing/2014/main" id="{35E339EC-D238-3844-85BA-4BA165CBAA99}"/>
              </a:ext>
            </a:extLst>
          </p:cNvPr>
          <p:cNvSpPr txBox="1">
            <a:spLocks/>
          </p:cNvSpPr>
          <p:nvPr userDrawn="1"/>
        </p:nvSpPr>
        <p:spPr>
          <a:xfrm>
            <a:off x="8534400" y="10271016"/>
            <a:ext cx="12814300" cy="91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52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69520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5">
            <a:extLst>
              <a:ext uri="{FF2B5EF4-FFF2-40B4-BE49-F238E27FC236}">
                <a16:creationId xmlns:a16="http://schemas.microsoft.com/office/drawing/2014/main" id="{707F855F-BEDD-8E40-8F6C-D0B3EE14A8B6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8534400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" name="Google Shape;78;p35">
            <a:extLst>
              <a:ext uri="{FF2B5EF4-FFF2-40B4-BE49-F238E27FC236}">
                <a16:creationId xmlns:a16="http://schemas.microsoft.com/office/drawing/2014/main" id="{5C3DBE25-A45F-164E-9302-3B3698770843}"/>
              </a:ext>
            </a:extLst>
          </p:cNvPr>
          <p:cNvSpPr>
            <a:spLocks noGrp="1"/>
          </p:cNvSpPr>
          <p:nvPr>
            <p:ph type="chart" idx="3"/>
          </p:nvPr>
        </p:nvSpPr>
        <p:spPr>
          <a:xfrm>
            <a:off x="9496427" y="3681412"/>
            <a:ext cx="6353175" cy="635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" name="Google Shape;79;p35">
            <a:extLst>
              <a:ext uri="{FF2B5EF4-FFF2-40B4-BE49-F238E27FC236}">
                <a16:creationId xmlns:a16="http://schemas.microsoft.com/office/drawing/2014/main" id="{E5968987-3A23-A340-B5DA-B3DA65716827}"/>
              </a:ext>
            </a:extLst>
          </p:cNvPr>
          <p:cNvSpPr>
            <a:spLocks noGrp="1"/>
          </p:cNvSpPr>
          <p:nvPr>
            <p:ph type="chart" idx="4"/>
          </p:nvPr>
        </p:nvSpPr>
        <p:spPr>
          <a:xfrm>
            <a:off x="16716375" y="3625850"/>
            <a:ext cx="6410304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7" name="Google Shape;77;p35">
            <a:extLst>
              <a:ext uri="{FF2B5EF4-FFF2-40B4-BE49-F238E27FC236}">
                <a16:creationId xmlns:a16="http://schemas.microsoft.com/office/drawing/2014/main" id="{D926E39F-A903-BD4D-AACA-2E603CCCBE6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0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2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28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54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5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4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;p43">
            <a:extLst>
              <a:ext uri="{FF2B5EF4-FFF2-40B4-BE49-F238E27FC236}">
                <a16:creationId xmlns:a16="http://schemas.microsoft.com/office/drawing/2014/main" id="{913F8E7A-8DE1-264D-8B98-796F6B4CA5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481328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;p43">
            <a:extLst>
              <a:ext uri="{FF2B5EF4-FFF2-40B4-BE49-F238E27FC236}">
                <a16:creationId xmlns:a16="http://schemas.microsoft.com/office/drawing/2014/main" id="{72336852-05A0-AC4A-8E99-0C5C9FBA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864084"/>
            <a:ext cx="21971004" cy="16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18;p43">
            <a:extLst>
              <a:ext uri="{FF2B5EF4-FFF2-40B4-BE49-F238E27FC236}">
                <a16:creationId xmlns:a16="http://schemas.microsoft.com/office/drawing/2014/main" id="{433B4474-B7B2-3D4D-A382-D5AD089D4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34400" y="8579796"/>
            <a:ext cx="14643100" cy="181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>
                <a:solidFill>
                  <a:schemeClr val="lt1"/>
                </a:solidFill>
                <a:latin typeface="Palatino" pitchFamily="2" charset="77"/>
                <a:ea typeface="Palatino" pitchFamily="2" charset="77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>
                <a:solidFill>
                  <a:schemeClr val="lt1"/>
                </a:solidFill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6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2;p37">
            <a:extLst>
              <a:ext uri="{FF2B5EF4-FFF2-40B4-BE49-F238E27FC236}">
                <a16:creationId xmlns:a16="http://schemas.microsoft.com/office/drawing/2014/main" id="{027C19A4-4175-7A48-A9E7-693E313593C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914400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4;p37">
            <a:extLst>
              <a:ext uri="{FF2B5EF4-FFF2-40B4-BE49-F238E27FC236}">
                <a16:creationId xmlns:a16="http://schemas.microsoft.com/office/drawing/2014/main" id="{A0C4868B-6085-DA42-BE11-41C4E28C56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83;p37">
            <a:extLst>
              <a:ext uri="{FF2B5EF4-FFF2-40B4-BE49-F238E27FC236}">
                <a16:creationId xmlns:a16="http://schemas.microsoft.com/office/drawing/2014/main" id="{8C6F8E02-5A75-4B46-A9FE-BE1C6562C712}"/>
              </a:ext>
            </a:extLst>
          </p:cNvPr>
          <p:cNvSpPr>
            <a:spLocks noGrp="1"/>
          </p:cNvSpPr>
          <p:nvPr>
            <p:ph type="chart" idx="2"/>
          </p:nvPr>
        </p:nvSpPr>
        <p:spPr>
          <a:xfrm>
            <a:off x="1206500" y="4457700"/>
            <a:ext cx="21971000" cy="6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7" name="Google Shape;81;p37">
            <a:extLst>
              <a:ext uri="{FF2B5EF4-FFF2-40B4-BE49-F238E27FC236}">
                <a16:creationId xmlns:a16="http://schemas.microsoft.com/office/drawing/2014/main" id="{C43E7D7E-A8CF-BF4B-8D61-94534FAB4C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5;p37">
            <a:extLst>
              <a:ext uri="{FF2B5EF4-FFF2-40B4-BE49-F238E27FC236}">
                <a16:creationId xmlns:a16="http://schemas.microsoft.com/office/drawing/2014/main" id="{2F3E506D-B9BF-8E4E-ACC1-412A33E116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500" y="12388695"/>
            <a:ext cx="128016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2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Arial"/>
              <a:buNone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62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38">
            <a:extLst>
              <a:ext uri="{FF2B5EF4-FFF2-40B4-BE49-F238E27FC236}">
                <a16:creationId xmlns:a16="http://schemas.microsoft.com/office/drawing/2014/main" id="{2E8BD5A6-E2C1-D94E-AECC-484BD35C80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206495" y="5088835"/>
            <a:ext cx="3670305" cy="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8;p38">
            <a:extLst>
              <a:ext uri="{FF2B5EF4-FFF2-40B4-BE49-F238E27FC236}">
                <a16:creationId xmlns:a16="http://schemas.microsoft.com/office/drawing/2014/main" id="{06BA059D-EEBF-1E4C-A74F-B290E525A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272810"/>
            <a:ext cx="6526147" cy="112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"/>
              <a:buNone/>
              <a:defRPr sz="36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91;p38">
            <a:extLst>
              <a:ext uri="{FF2B5EF4-FFF2-40B4-BE49-F238E27FC236}">
                <a16:creationId xmlns:a16="http://schemas.microsoft.com/office/drawing/2014/main" id="{A85B3CEF-604A-1749-B5A7-041F56C65A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6690919"/>
            <a:ext cx="65261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4"/>
              <a:buFont typeface="Arial Black"/>
              <a:buNone/>
              <a:defRPr sz="48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  <a:defRPr sz="4000" b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743200" lvl="5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7;p38">
            <a:extLst>
              <a:ext uri="{FF2B5EF4-FFF2-40B4-BE49-F238E27FC236}">
                <a16:creationId xmlns:a16="http://schemas.microsoft.com/office/drawing/2014/main" id="{C6001620-1F72-7D43-B090-97A31B2A154E}"/>
              </a:ext>
            </a:extLst>
          </p:cNvPr>
          <p:cNvSpPr/>
          <p:nvPr userDrawn="1"/>
        </p:nvSpPr>
        <p:spPr>
          <a:xfrm>
            <a:off x="8534400" y="0"/>
            <a:ext cx="15849599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92;p38">
            <a:extLst>
              <a:ext uri="{FF2B5EF4-FFF2-40B4-BE49-F238E27FC236}">
                <a16:creationId xmlns:a16="http://schemas.microsoft.com/office/drawing/2014/main" id="{D930CCA6-F00A-8E49-AC11-82DF43AD56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859617" y="206126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9" name="Google Shape;93;p38">
            <a:extLst>
              <a:ext uri="{FF2B5EF4-FFF2-40B4-BE49-F238E27FC236}">
                <a16:creationId xmlns:a16="http://schemas.microsoft.com/office/drawing/2014/main" id="{E9EF93B9-8633-CB49-A94E-5A46D07F332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9859617" y="380661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94;p38">
            <a:extLst>
              <a:ext uri="{FF2B5EF4-FFF2-40B4-BE49-F238E27FC236}">
                <a16:creationId xmlns:a16="http://schemas.microsoft.com/office/drawing/2014/main" id="{FE76A9CE-8EB5-F049-9708-7CE16C6DE765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9859617" y="555195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95;p38">
            <a:extLst>
              <a:ext uri="{FF2B5EF4-FFF2-40B4-BE49-F238E27FC236}">
                <a16:creationId xmlns:a16="http://schemas.microsoft.com/office/drawing/2014/main" id="{C8DAA442-6869-AB4C-96A0-C2781EFD5EB5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9859617" y="7297302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96;p38">
            <a:extLst>
              <a:ext uri="{FF2B5EF4-FFF2-40B4-BE49-F238E27FC236}">
                <a16:creationId xmlns:a16="http://schemas.microsoft.com/office/drawing/2014/main" id="{1A5D8DAD-905F-5142-B0F3-45AC11F89D56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9859617" y="9042647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97;p38">
            <a:extLst>
              <a:ext uri="{FF2B5EF4-FFF2-40B4-BE49-F238E27FC236}">
                <a16:creationId xmlns:a16="http://schemas.microsoft.com/office/drawing/2014/main" id="{3B1E94AA-9F90-F742-809A-018AEB4C7183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9859617" y="10787994"/>
            <a:ext cx="13305183" cy="113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7294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NTR"/>
              <a:buChar char="–"/>
              <a:defRPr sz="2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416052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416051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952"/>
              <a:buFont typeface="NTR"/>
              <a:buChar char="–"/>
              <a:defRPr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9189" algn="l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89;p38">
            <a:extLst>
              <a:ext uri="{FF2B5EF4-FFF2-40B4-BE49-F238E27FC236}">
                <a16:creationId xmlns:a16="http://schemas.microsoft.com/office/drawing/2014/main" id="{0F96D32C-8377-524B-B42D-E68D528954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6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02FE-5335-C84D-A287-B40E564C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ACAB-A2DC-EA40-BCB1-B76EDA794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D2373-1279-B446-9FB6-E6D188FC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4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4A87-CB8F-F843-AFDC-52E9BEC4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19CEF-0BEF-4D4C-BCA7-EDDB2D9BC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C28C-8381-C449-AAF1-78AD939FF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19C2-1CD0-C84E-ABED-68624A2DF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CEEE0C-67F2-F54A-95A8-3863AF2A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09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C234-9856-F748-A139-B16A4794DB4A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180A-8DCC-FF4D-8455-D15B9042A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7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2" r:id="rId2"/>
    <p:sldLayoutId id="2147483713" r:id="rId3"/>
    <p:sldLayoutId id="2147483708" r:id="rId4"/>
    <p:sldLayoutId id="2147483696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81" r:id="rId45"/>
    <p:sldLayoutId id="2147483682" r:id="rId46"/>
    <p:sldLayoutId id="2147483683" r:id="rId4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31">
            <a:extLst>
              <a:ext uri="{FF2B5EF4-FFF2-40B4-BE49-F238E27FC236}">
                <a16:creationId xmlns:a16="http://schemas.microsoft.com/office/drawing/2014/main" id="{42D3ED57-A844-1241-855D-219428163A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69757"/>
            <a:ext cx="21971004" cy="297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 Black"/>
              <a:buNone/>
              <a:defRPr sz="9600" b="1" i="0">
                <a:solidFill>
                  <a:schemeClr val="l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rPr lang="en-US" dirty="0"/>
              <a:t>Home Retail Monitor</a:t>
            </a:r>
            <a:endParaRPr dirty="0"/>
          </a:p>
        </p:txBody>
      </p:sp>
      <p:sp>
        <p:nvSpPr>
          <p:cNvPr id="6" name="Google Shape;139;p1">
            <a:extLst>
              <a:ext uri="{FF2B5EF4-FFF2-40B4-BE49-F238E27FC236}">
                <a16:creationId xmlns:a16="http://schemas.microsoft.com/office/drawing/2014/main" id="{55BEDDF9-440E-FC47-B5FE-2267E0206013}"/>
              </a:ext>
            </a:extLst>
          </p:cNvPr>
          <p:cNvSpPr txBox="1">
            <a:spLocks/>
          </p:cNvSpPr>
          <p:nvPr/>
        </p:nvSpPr>
        <p:spPr>
          <a:xfrm>
            <a:off x="8521700" y="11255452"/>
            <a:ext cx="12814300" cy="149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44"/>
              <a:buFont typeface="Palatino"/>
              <a:buNone/>
              <a:defRPr sz="2800" b="0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20"/>
              <a:buFont typeface="Palatino"/>
              <a:buNone/>
              <a:defRPr sz="4000" b="1" i="0" u="none" strike="noStrike" cap="none">
                <a:solidFill>
                  <a:schemeClr val="lt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918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Palatino"/>
              <a:buChar char="•"/>
              <a:defRPr sz="2400" b="1" i="0" u="none" strike="noStrike" cap="none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44"/>
              <a:buFont typeface="Palatino"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</a:rPr>
              <a:t>May 4,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"/>
                <a:ea typeface="Palatino"/>
                <a:sym typeface="Palatino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52648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11184710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90796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Listed below are 4 common sources of worry. You have 100 pts. to allocate across the 4 to indicate how much they contribute to your current worry. The more points you allocate to an item, the more it contributes to your worry. Total must equal 100%</a:t>
            </a:r>
          </a:p>
        </p:txBody>
      </p:sp>
    </p:spTree>
    <p:extLst>
      <p:ext uri="{BB962C8B-B14F-4D97-AF65-F5344CB8AC3E}">
        <p14:creationId xmlns:p14="http://schemas.microsoft.com/office/powerpoint/2010/main" val="381415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859018189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90796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Listed below are 4 common sources of worry. You have 100 pts. to allocate across the 4 to indicate how much they contribute to your current worry. The more points you allocate to an item, the more it contributes to your worry. Total must equal 100%</a:t>
            </a:r>
          </a:p>
        </p:txBody>
      </p:sp>
    </p:spTree>
    <p:extLst>
      <p:ext uri="{BB962C8B-B14F-4D97-AF65-F5344CB8AC3E}">
        <p14:creationId xmlns:p14="http://schemas.microsoft.com/office/powerpoint/2010/main" val="206475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27953070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confident are you that the U.S. government can get inflation under control?</a:t>
            </a:r>
          </a:p>
        </p:txBody>
      </p:sp>
    </p:spTree>
    <p:extLst>
      <p:ext uri="{BB962C8B-B14F-4D97-AF65-F5344CB8AC3E}">
        <p14:creationId xmlns:p14="http://schemas.microsoft.com/office/powerpoint/2010/main" val="429292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536761258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136968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How much longer do you feel this period of inflation may last?</a:t>
            </a:r>
          </a:p>
        </p:txBody>
      </p:sp>
    </p:spTree>
    <p:extLst>
      <p:ext uri="{BB962C8B-B14F-4D97-AF65-F5344CB8AC3E}">
        <p14:creationId xmlns:p14="http://schemas.microsoft.com/office/powerpoint/2010/main" val="265614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64974678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272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The U.S. Congress just passed a $40 billion aid package for Ukraine. Given the financial problems in the U.S., do you think giving the aid to Ukraine is appropriate?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9862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800"/>
                <a:buFont typeface="Arial Black"/>
                <a:buNone/>
                <a:tabLst/>
                <a:defRPr/>
              </a:pPr>
              <a:t>15</a:t>
            </a:fld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92545353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87;p53">
            <a:extLst>
              <a:ext uri="{FF2B5EF4-FFF2-40B4-BE49-F238E27FC236}">
                <a16:creationId xmlns:a16="http://schemas.microsoft.com/office/drawing/2014/main" id="{53C51CD6-0AC1-0F44-806F-EC2F8A1A4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8" name="Google Shape;188;p53">
            <a:extLst>
              <a:ext uri="{FF2B5EF4-FFF2-40B4-BE49-F238E27FC236}">
                <a16:creationId xmlns:a16="http://schemas.microsoft.com/office/drawing/2014/main" id="{ACB3EFFA-0E7F-0C4E-9321-831AFE3BAA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3571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The U.S. Congress just passed a $40 billion aid package for Ukraine. Given the financial problems in the U.S., do you think giving the aid to Ukraine is appropriate?</a:t>
            </a:r>
          </a:p>
        </p:txBody>
      </p:sp>
    </p:spTree>
    <p:extLst>
      <p:ext uri="{BB962C8B-B14F-4D97-AF65-F5344CB8AC3E}">
        <p14:creationId xmlns:p14="http://schemas.microsoft.com/office/powerpoint/2010/main" val="305346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89544232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272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Has your income increased enough in the past 6 months to cover the increases in cost you have experienced?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41475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800"/>
                <a:buFont typeface="Arial Black"/>
                <a:buNone/>
                <a:tabLst/>
                <a:defRPr/>
              </a:pPr>
              <a:t>17</a:t>
            </a:fld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702417032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87;p53">
            <a:extLst>
              <a:ext uri="{FF2B5EF4-FFF2-40B4-BE49-F238E27FC236}">
                <a16:creationId xmlns:a16="http://schemas.microsoft.com/office/drawing/2014/main" id="{53C51CD6-0AC1-0F44-806F-EC2F8A1A4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8" name="Google Shape;188;p53">
            <a:extLst>
              <a:ext uri="{FF2B5EF4-FFF2-40B4-BE49-F238E27FC236}">
                <a16:creationId xmlns:a16="http://schemas.microsoft.com/office/drawing/2014/main" id="{ACB3EFFA-0E7F-0C4E-9321-831AFE3BAA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3571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Has your income increased enough in the past 6 months to cover the increases in cost you have experienced?</a:t>
            </a:r>
          </a:p>
        </p:txBody>
      </p:sp>
    </p:spTree>
    <p:extLst>
      <p:ext uri="{BB962C8B-B14F-4D97-AF65-F5344CB8AC3E}">
        <p14:creationId xmlns:p14="http://schemas.microsoft.com/office/powerpoint/2010/main" val="67892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870870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272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Do you think your income will grow enough in the next 6 months to keep you even with inflation?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481523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800"/>
                <a:buFont typeface="Arial Black"/>
                <a:buNone/>
                <a:tabLst/>
                <a:defRPr/>
              </a:pPr>
              <a:t>19</a:t>
            </a:fld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996760269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87;p53">
            <a:extLst>
              <a:ext uri="{FF2B5EF4-FFF2-40B4-BE49-F238E27FC236}">
                <a16:creationId xmlns:a16="http://schemas.microsoft.com/office/drawing/2014/main" id="{53C51CD6-0AC1-0F44-806F-EC2F8A1A4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8" name="Google Shape;188;p53">
            <a:extLst>
              <a:ext uri="{FF2B5EF4-FFF2-40B4-BE49-F238E27FC236}">
                <a16:creationId xmlns:a16="http://schemas.microsoft.com/office/drawing/2014/main" id="{ACB3EFFA-0E7F-0C4E-9321-831AFE3BAA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3571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Do you think your income will grow enough in the next 6 months to keep you even with inflation?</a:t>
            </a:r>
          </a:p>
        </p:txBody>
      </p:sp>
    </p:spTree>
    <p:extLst>
      <p:ext uri="{BB962C8B-B14F-4D97-AF65-F5344CB8AC3E}">
        <p14:creationId xmlns:p14="http://schemas.microsoft.com/office/powerpoint/2010/main" val="154108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3041-BAC4-5345-8E50-84FE5927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4" name="Google Shape;149;p2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3F41E664-23EC-4E4B-999B-AE27020FCCF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30" r="30"/>
          <a:stretch/>
        </p:blipFill>
        <p:spPr>
          <a:xfrm flipH="1"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0;p2">
            <a:extLst>
              <a:ext uri="{FF2B5EF4-FFF2-40B4-BE49-F238E27FC236}">
                <a16:creationId xmlns:a16="http://schemas.microsoft.com/office/drawing/2014/main" id="{673619B8-648A-CE44-BE39-5C6635ED6EF6}"/>
              </a:ext>
            </a:extLst>
          </p:cNvPr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dk1">
              <a:alpha val="54509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" name="Google Shape;146;p2">
            <a:extLst>
              <a:ext uri="{FF2B5EF4-FFF2-40B4-BE49-F238E27FC236}">
                <a16:creationId xmlns:a16="http://schemas.microsoft.com/office/drawing/2014/main" id="{9893449C-63E1-0347-AD1A-FB976BCCC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336532"/>
              </p:ext>
            </p:extLst>
          </p:nvPr>
        </p:nvGraphicFramePr>
        <p:xfrm>
          <a:off x="1206500" y="4751388"/>
          <a:ext cx="7327900" cy="5566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= 662</a:t>
                      </a:r>
                      <a:endParaRPr lang="en-US"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MOE ± 3.809%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95828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Panel: General Population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Collected: 5/20/22, 5/21/22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Google Shape;57;p33">
            <a:extLst>
              <a:ext uri="{FF2B5EF4-FFF2-40B4-BE49-F238E27FC236}">
                <a16:creationId xmlns:a16="http://schemas.microsoft.com/office/drawing/2014/main" id="{02A228FD-F8C3-E540-AEBC-F3D4D709B4A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46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47708155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272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Have you taken steps to control your spending to adjust for inflation?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32398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315931304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272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Do you think you’ll have to take new steps or additional steps to control your spending going forward?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5556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58221156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which of these areas might you look to save money in the future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70846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493483735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steps will you take to save money on groceries going forward?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43811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971518750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steps will you take to save money on electronics going forward? Select all that apply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976769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83253519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steps will you take to save money on health and beauty aids going forward?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299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9616095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steps will you take to save money on hobbies going forward?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95456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130534508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steps will you take to save money on home improvements going forward?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422194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891395023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steps will you take to save money on travel going forward?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70029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697169335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25264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Which of the following steps will you take to save money on entertainment going forward? Select all that apply.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1804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oogle Shape;155;p3">
            <a:extLst>
              <a:ext uri="{FF2B5EF4-FFF2-40B4-BE49-F238E27FC236}">
                <a16:creationId xmlns:a16="http://schemas.microsoft.com/office/drawing/2014/main" id="{02DD7996-7502-1D44-A082-2899F0C71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057209"/>
              </p:ext>
            </p:extLst>
          </p:nvPr>
        </p:nvGraphicFramePr>
        <p:xfrm>
          <a:off x="533400" y="2997200"/>
          <a:ext cx="8686800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609D9-838F-D349-891C-0F90AE20BF62}"/>
              </a:ext>
            </a:extLst>
          </p:cNvPr>
          <p:cNvSpPr>
            <a:spLocks noGrp="1"/>
          </p:cNvSpPr>
          <p:nvPr>
            <p:ph type="body" idx="5"/>
          </p:nvPr>
        </p:nvSpPr>
        <p:spPr>
          <a:xfrm>
            <a:off x="10299476" y="8975557"/>
            <a:ext cx="1844398" cy="780781"/>
          </a:xfrm>
        </p:spPr>
        <p:txBody>
          <a:bodyPr anchor="ctr"/>
          <a:lstStyle/>
          <a:p>
            <a:pPr algn="ctr"/>
            <a:r>
              <a:rPr lang="en-US" dirty="0"/>
              <a:t>24%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033D186-D5FA-4B49-8CA1-3945964629EC}"/>
              </a:ext>
            </a:extLst>
          </p:cNvPr>
          <p:cNvSpPr txBox="1">
            <a:spLocks/>
          </p:cNvSpPr>
          <p:nvPr/>
        </p:nvSpPr>
        <p:spPr>
          <a:xfrm>
            <a:off x="15577329" y="11053010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38%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136F79-A0B7-B643-823C-A864471468AA}"/>
              </a:ext>
            </a:extLst>
          </p:cNvPr>
          <p:cNvSpPr txBox="1">
            <a:spLocks/>
          </p:cNvSpPr>
          <p:nvPr/>
        </p:nvSpPr>
        <p:spPr>
          <a:xfrm>
            <a:off x="15769834" y="2034608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21%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76C912E-67A0-3D4B-B176-370FC0AB4E22}"/>
              </a:ext>
            </a:extLst>
          </p:cNvPr>
          <p:cNvSpPr txBox="1">
            <a:spLocks/>
          </p:cNvSpPr>
          <p:nvPr/>
        </p:nvSpPr>
        <p:spPr>
          <a:xfrm>
            <a:off x="21368528" y="3093303"/>
            <a:ext cx="1844398" cy="7807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marR="0" lvl="0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marR="0" lvl="2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828800" marR="0" lvl="3" indent="-228600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1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286000" lvl="4" indent="-369189" algn="l" defTabSz="1828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9189" algn="l" defTabSz="1828800" rtl="0" eaLnBrk="1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17%</a:t>
            </a:r>
          </a:p>
        </p:txBody>
      </p:sp>
      <p:sp>
        <p:nvSpPr>
          <p:cNvPr id="14" name="Google Shape;64;p34">
            <a:extLst>
              <a:ext uri="{FF2B5EF4-FFF2-40B4-BE49-F238E27FC236}">
                <a16:creationId xmlns:a16="http://schemas.microsoft.com/office/drawing/2014/main" id="{69405211-7D94-934B-9AE1-511FDB392B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91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F954-1BE6-DF41-B73F-839BB8B3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1DBF4-EE3B-1243-8C10-8E0EF92DD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F61A4-ADEB-AA45-9CEF-C0B8017938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10768-622A-0349-A2B6-C1A731508B0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B8838-D936-CA4D-A7B1-8CD02AA20A1A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A046F8-34A2-B34D-BD7B-4932FBFF76A1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CFA6DB-A116-8A4D-97CA-02EB1DC2F2F6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20E2A9-BAC1-3E48-9193-234B122284F7}"/>
              </a:ext>
            </a:extLst>
          </p:cNvPr>
          <p:cNvSpPr>
            <a:spLocks noGrp="1"/>
          </p:cNvSpPr>
          <p:nvPr>
            <p:ph type="body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Google Shape;64;p34">
            <a:extLst>
              <a:ext uri="{FF2B5EF4-FFF2-40B4-BE49-F238E27FC236}">
                <a16:creationId xmlns:a16="http://schemas.microsoft.com/office/drawing/2014/main" id="{F48A68D6-B953-3346-B698-FD2C95209CA2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2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167;p4">
            <a:extLst>
              <a:ext uri="{FF2B5EF4-FFF2-40B4-BE49-F238E27FC236}">
                <a16:creationId xmlns:a16="http://schemas.microsoft.com/office/drawing/2014/main" id="{EE278B06-D417-404E-956C-C4E744252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24104"/>
              </p:ext>
            </p:extLst>
          </p:nvPr>
        </p:nvGraphicFramePr>
        <p:xfrm>
          <a:off x="9496425" y="3681413"/>
          <a:ext cx="6353175" cy="635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oogle Shape;168;p4">
            <a:extLst>
              <a:ext uri="{FF2B5EF4-FFF2-40B4-BE49-F238E27FC236}">
                <a16:creationId xmlns:a16="http://schemas.microsoft.com/office/drawing/2014/main" id="{36D6C752-1DD7-6349-B5DC-F22BFEE7F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948999"/>
              </p:ext>
            </p:extLst>
          </p:nvPr>
        </p:nvGraphicFramePr>
        <p:xfrm>
          <a:off x="16716375" y="3625850"/>
          <a:ext cx="6410325" cy="640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Google Shape;169;p4" descr="A group of people crossing a street&#10;&#10;Description automatically generated with medium confidence">
            <a:extLst>
              <a:ext uri="{FF2B5EF4-FFF2-40B4-BE49-F238E27FC236}">
                <a16:creationId xmlns:a16="http://schemas.microsoft.com/office/drawing/2014/main" id="{779FEEAF-9808-824D-BDA1-BCFAD9B0E2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3719"/>
            <a:ext cx="85344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6" name="Google Shape;170;p4">
            <a:extLst>
              <a:ext uri="{FF2B5EF4-FFF2-40B4-BE49-F238E27FC236}">
                <a16:creationId xmlns:a16="http://schemas.microsoft.com/office/drawing/2014/main" id="{D9E2BE27-7746-A64C-B767-87EE40A9852A}"/>
              </a:ext>
            </a:extLst>
          </p:cNvPr>
          <p:cNvSpPr/>
          <p:nvPr/>
        </p:nvSpPr>
        <p:spPr>
          <a:xfrm>
            <a:off x="0" y="-27782"/>
            <a:ext cx="8534400" cy="13716000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64;p34">
            <a:extLst>
              <a:ext uri="{FF2B5EF4-FFF2-40B4-BE49-F238E27FC236}">
                <a16:creationId xmlns:a16="http://schemas.microsoft.com/office/drawing/2014/main" id="{0F0823BC-C34E-CC4F-A51B-6DF176D464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47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76FC-33E2-6445-85C7-FB321402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Break</a:t>
            </a:r>
          </a:p>
        </p:txBody>
      </p:sp>
      <p:sp>
        <p:nvSpPr>
          <p:cNvPr id="4" name="Google Shape;64;p34">
            <a:extLst>
              <a:ext uri="{FF2B5EF4-FFF2-40B4-BE49-F238E27FC236}">
                <a16:creationId xmlns:a16="http://schemas.microsoft.com/office/drawing/2014/main" id="{EA9D9798-09EE-3B4F-A657-06D834DD4686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7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Arial Black"/>
              <a:buNone/>
              <a:tabLst/>
              <a:defRPr/>
            </a:pPr>
            <a:fld id="{00000000-1234-1234-1234-123412341234}" type="slidenum"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4800"/>
                <a:buFont typeface="Arial Black"/>
                <a:buNone/>
                <a:tabLst/>
                <a:defRPr/>
              </a:pPr>
              <a:t>6</a:t>
            </a:fld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1100809122"/>
              </p:ext>
            </p:extLst>
          </p:nvPr>
        </p:nvGraphicFramePr>
        <p:xfrm>
          <a:off x="1206500" y="4457700"/>
          <a:ext cx="21971000" cy="682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87;p53">
            <a:extLst>
              <a:ext uri="{FF2B5EF4-FFF2-40B4-BE49-F238E27FC236}">
                <a16:creationId xmlns:a16="http://schemas.microsoft.com/office/drawing/2014/main" id="{53C51CD6-0AC1-0F44-806F-EC2F8A1A4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8" name="Google Shape;188;p53">
            <a:extLst>
              <a:ext uri="{FF2B5EF4-FFF2-40B4-BE49-F238E27FC236}">
                <a16:creationId xmlns:a16="http://schemas.microsoft.com/office/drawing/2014/main" id="{ACB3EFFA-0E7F-0C4E-9321-831AFE3BAA6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general, how worried are you right now?</a:t>
            </a:r>
          </a:p>
        </p:txBody>
      </p:sp>
    </p:spTree>
    <p:extLst>
      <p:ext uri="{BB962C8B-B14F-4D97-AF65-F5344CB8AC3E}">
        <p14:creationId xmlns:p14="http://schemas.microsoft.com/office/powerpoint/2010/main" val="26408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300387647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0985501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In general, how worried are you right now?</a:t>
            </a:r>
          </a:p>
        </p:txBody>
      </p:sp>
    </p:spTree>
    <p:extLst>
      <p:ext uri="{BB962C8B-B14F-4D97-AF65-F5344CB8AC3E}">
        <p14:creationId xmlns:p14="http://schemas.microsoft.com/office/powerpoint/2010/main" val="159025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41348658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90796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Listed below are 4 common sources of worry. You have 100 pts. to allocate across the 4 to indicate how much they contribute to your current worry. The more points you allocate to an item, the more it contributes to your worry. Total must equal 100%</a:t>
            </a:r>
          </a:p>
        </p:txBody>
      </p:sp>
    </p:spTree>
    <p:extLst>
      <p:ext uri="{BB962C8B-B14F-4D97-AF65-F5344CB8AC3E}">
        <p14:creationId xmlns:p14="http://schemas.microsoft.com/office/powerpoint/2010/main" val="184837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4;p34">
            <a:extLst>
              <a:ext uri="{FF2B5EF4-FFF2-40B4-BE49-F238E27FC236}">
                <a16:creationId xmlns:a16="http://schemas.microsoft.com/office/drawing/2014/main" id="{A82430D4-6BA1-314F-AF77-8B5D2EC247A9}"/>
              </a:ext>
            </a:extLst>
          </p:cNvPr>
          <p:cNvSpPr txBox="1">
            <a:spLocks/>
          </p:cNvSpPr>
          <p:nvPr/>
        </p:nvSpPr>
        <p:spPr>
          <a:xfrm>
            <a:off x="21117469" y="807640"/>
            <a:ext cx="2060028" cy="149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  <a:defRPr sz="4800" b="0" i="0" u="none" strike="noStrike" kern="12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Google Shape;186;p53">
            <a:extLst>
              <a:ext uri="{FF2B5EF4-FFF2-40B4-BE49-F238E27FC236}">
                <a16:creationId xmlns:a16="http://schemas.microsoft.com/office/drawing/2014/main" id="{4F2990B6-BC31-BE45-8DF4-BE8759DBC5CC}"/>
              </a:ext>
            </a:extLst>
          </p:cNvPr>
          <p:cNvGraphicFramePr>
            <a:graphicFrameLocks noGrp="1"/>
          </p:cNvGraphicFramePr>
          <p:nvPr>
            <p:ph type="chart" idx="2"/>
            <p:extLst>
              <p:ext uri="{D42A27DB-BD31-4B8C-83A1-F6EECF244321}">
                <p14:modId xmlns:p14="http://schemas.microsoft.com/office/powerpoint/2010/main" val="2380510187"/>
              </p:ext>
            </p:extLst>
          </p:nvPr>
        </p:nvGraphicFramePr>
        <p:xfrm>
          <a:off x="1206500" y="4457700"/>
          <a:ext cx="21971000" cy="681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187;p53">
            <a:extLst>
              <a:ext uri="{FF2B5EF4-FFF2-40B4-BE49-F238E27FC236}">
                <a16:creationId xmlns:a16="http://schemas.microsoft.com/office/drawing/2014/main" id="{7FC6D90A-E83D-3245-8224-E15A2B341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495" y="1769165"/>
            <a:ext cx="14643105" cy="1902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20"/>
              <a:buFont typeface="Arial Black"/>
              <a:buNone/>
            </a:pPr>
            <a:endParaRPr dirty="0"/>
          </a:p>
        </p:txBody>
      </p:sp>
      <p:sp>
        <p:nvSpPr>
          <p:cNvPr id="9" name="Google Shape;188;p53">
            <a:extLst>
              <a:ext uri="{FF2B5EF4-FFF2-40B4-BE49-F238E27FC236}">
                <a16:creationId xmlns:a16="http://schemas.microsoft.com/office/drawing/2014/main" id="{D1AA678B-67BE-AE41-BA48-ECA52B92AC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206499" y="12388695"/>
            <a:ext cx="19079634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dirty="0"/>
              <a:t>Listed below are 4 common sources of worry. You have 100 pts. to allocate across the 4 to indicate how much they contribute to your current worry. The more points you allocate to an item, the more it contributes to your worry. Total must equal 100%</a:t>
            </a:r>
          </a:p>
        </p:txBody>
      </p:sp>
    </p:spTree>
    <p:extLst>
      <p:ext uri="{BB962C8B-B14F-4D97-AF65-F5344CB8AC3E}">
        <p14:creationId xmlns:p14="http://schemas.microsoft.com/office/powerpoint/2010/main" val="231475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ales Factory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FF6502"/>
    </a:accent5>
    <a:accent6>
      <a:srgbClr val="FA7F24"/>
    </a:accent6>
    <a:hlink>
      <a:srgbClr val="A0CB05"/>
    </a:hlink>
    <a:folHlink>
      <a:srgbClr val="2B8BDF"/>
    </a:folHlink>
  </a:clrScheme>
  <a:fontScheme name="21_BasicWhite">
    <a:majorFont>
      <a:latin typeface="Arial Black"/>
      <a:ea typeface="Arial Black"/>
      <a:cs typeface="Arial Black"/>
    </a:majorFont>
    <a:minorFont>
      <a:latin typeface="Palatino"/>
      <a:ea typeface="Palatino"/>
      <a:cs typeface="Palatino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FA 2">
    <a:dk1>
      <a:srgbClr val="000000"/>
    </a:dk1>
    <a:lt1>
      <a:srgbClr val="FFFFFF"/>
    </a:lt1>
    <a:dk2>
      <a:srgbClr val="000000"/>
    </a:dk2>
    <a:lt2>
      <a:srgbClr val="F7F3E9"/>
    </a:lt2>
    <a:accent1>
      <a:srgbClr val="A0CB05"/>
    </a:accent1>
    <a:accent2>
      <a:srgbClr val="B2E205"/>
    </a:accent2>
    <a:accent3>
      <a:srgbClr val="2B8CE0"/>
    </a:accent3>
    <a:accent4>
      <a:srgbClr val="57AEF7"/>
    </a:accent4>
    <a:accent5>
      <a:srgbClr val="704CD9"/>
    </a:accent5>
    <a:accent6>
      <a:srgbClr val="FA7F24"/>
    </a:accent6>
    <a:hlink>
      <a:srgbClr val="A0CB05"/>
    </a:hlink>
    <a:folHlink>
      <a:srgbClr val="2B8BDF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887</Words>
  <Application>Microsoft Macintosh PowerPoint</Application>
  <PresentationFormat>Custom</PresentationFormat>
  <Paragraphs>98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Helvetica Neue</vt:lpstr>
      <vt:lpstr>NTR</vt:lpstr>
      <vt:lpstr>Palatino</vt:lpstr>
      <vt:lpstr>Office Theme</vt:lpstr>
      <vt:lpstr>Home Retail Monitor</vt:lpstr>
      <vt:lpstr>Methodology</vt:lpstr>
      <vt:lpstr>PowerPoint Presentation</vt:lpstr>
      <vt:lpstr>PowerPoint Presentation</vt:lpstr>
      <vt:lpstr>Page Break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Ketrow</dc:creator>
  <cp:lastModifiedBy>Dallas Phillips</cp:lastModifiedBy>
  <cp:revision>42</cp:revision>
  <dcterms:created xsi:type="dcterms:W3CDTF">2021-10-04T17:04:45Z</dcterms:created>
  <dcterms:modified xsi:type="dcterms:W3CDTF">2022-05-25T16:43:57Z</dcterms:modified>
</cp:coreProperties>
</file>