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notesSlides/notesSlide1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1.xml" ContentType="application/vnd.openxmlformats-officedocument.themeOverride+xml"/>
  <Override PartName="/ppt/notesSlides/notesSlide2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3.xml" ContentType="application/vnd.openxmlformats-officedocument.themeOverr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4.xml" ContentType="application/vnd.openxmlformats-officedocument.themeOverr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5.xml" ContentType="application/vnd.openxmlformats-officedocument.themeOverride+xml"/>
  <Override PartName="/ppt/notesSlides/notesSlide3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16.xml" ContentType="application/vnd.openxmlformats-officedocument.themeOverr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17.xml" ContentType="application/vnd.openxmlformats-officedocument.themeOverride+xml"/>
  <Override PartName="/ppt/notesSlides/notesSlide4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18.xml" ContentType="application/vnd.openxmlformats-officedocument.themeOverr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19.xml" ContentType="application/vnd.openxmlformats-officedocument.themeOverr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theme/themeOverride20.xml" ContentType="application/vnd.openxmlformats-officedocument.themeOverride+xml"/>
  <Override PartName="/ppt/notesSlides/notesSlide5.xml" ContentType="application/vnd.openxmlformats-officedocument.presentationml.notesSl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theme/themeOverride21.xml" ContentType="application/vnd.openxmlformats-officedocument.themeOverrid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theme/themeOverride22.xml" ContentType="application/vnd.openxmlformats-officedocument.themeOverrid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theme/themeOverride23.xml" ContentType="application/vnd.openxmlformats-officedocument.themeOverrid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theme/themeOverride2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432" r:id="rId6"/>
    <p:sldId id="382" r:id="rId7"/>
    <p:sldId id="326" r:id="rId8"/>
    <p:sldId id="355" r:id="rId9"/>
    <p:sldId id="375" r:id="rId10"/>
    <p:sldId id="393" r:id="rId11"/>
    <p:sldId id="395" r:id="rId12"/>
    <p:sldId id="397" r:id="rId13"/>
    <p:sldId id="423" r:id="rId14"/>
    <p:sldId id="429" r:id="rId15"/>
    <p:sldId id="409" r:id="rId16"/>
    <p:sldId id="414" r:id="rId17"/>
    <p:sldId id="410" r:id="rId18"/>
    <p:sldId id="430" r:id="rId19"/>
    <p:sldId id="408" r:id="rId20"/>
    <p:sldId id="425" r:id="rId21"/>
    <p:sldId id="415" r:id="rId22"/>
    <p:sldId id="418" r:id="rId23"/>
    <p:sldId id="431" r:id="rId24"/>
    <p:sldId id="419" r:id="rId25"/>
    <p:sldId id="426" r:id="rId26"/>
    <p:sldId id="263" r:id="rId27"/>
    <p:sldId id="427" r:id="rId28"/>
    <p:sldId id="428" r:id="rId29"/>
  </p:sldIdLst>
  <p:sldSz cx="24384000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9BFF"/>
    <a:srgbClr val="A0DFF3"/>
    <a:srgbClr val="E136D0"/>
    <a:srgbClr val="FFCBE6"/>
    <a:srgbClr val="FD8CE0"/>
    <a:srgbClr val="B2E203"/>
    <a:srgbClr val="404040"/>
    <a:srgbClr val="A0CB05"/>
    <a:srgbClr val="AFCC37"/>
    <a:srgbClr val="2187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00"/>
    <p:restoredTop sz="96282"/>
  </p:normalViewPr>
  <p:slideViewPr>
    <p:cSldViewPr snapToGrid="0" snapToObjects="1">
      <p:cViewPr varScale="1">
        <p:scale>
          <a:sx n="65" d="100"/>
          <a:sy n="65" d="100"/>
        </p:scale>
        <p:origin x="448" y="24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8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9.xm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0.xml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1.xml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2.xml"/><Relationship Id="rId2" Type="http://schemas.microsoft.com/office/2011/relationships/chartColorStyle" Target="colors22.xml"/><Relationship Id="rId1" Type="http://schemas.microsoft.com/office/2011/relationships/chartStyle" Target="style22.xml"/><Relationship Id="rId4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3.xml"/><Relationship Id="rId2" Type="http://schemas.microsoft.com/office/2011/relationships/chartColorStyle" Target="colors23.xml"/><Relationship Id="rId1" Type="http://schemas.microsoft.com/office/2011/relationships/chartStyle" Target="style23.xml"/><Relationship Id="rId4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4.xml"/><Relationship Id="rId2" Type="http://schemas.microsoft.com/office/2011/relationships/chartColorStyle" Target="colors25.xml"/><Relationship Id="rId1" Type="http://schemas.microsoft.com/office/2011/relationships/chartStyle" Target="style25.xml"/><Relationship Id="rId4" Type="http://schemas.openxmlformats.org/officeDocument/2006/relationships/package" Target="../embeddings/Microsoft_Excel_Worksheet24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0" i="0" u="none" strike="noStrike" kern="1200" spc="0" baseline="0">
              <a:solidFill>
                <a:schemeClr val="bg1"/>
              </a:solidFill>
              <a:latin typeface="+mj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879203974018125"/>
          <c:y val="0.16032501112005243"/>
          <c:w val="0.67263000275030305"/>
          <c:h val="0.6726300027503030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Urbanicity</c:v>
                </c:pt>
              </c:strCache>
            </c:strRef>
          </c:tx>
          <c:spPr>
            <a:ln w="50800">
              <a:noFill/>
            </a:ln>
          </c:spPr>
          <c:dPt>
            <c:idx val="0"/>
            <c:bubble3D val="0"/>
            <c:spPr>
              <a:solidFill>
                <a:schemeClr val="bg1">
                  <a:lumMod val="50000"/>
                </a:schemeClr>
              </a:solidFill>
              <a:ln w="508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BF9-F646-91AA-AF0E056D62B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508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BF9-F646-91AA-AF0E056D62BB}"/>
              </c:ext>
            </c:extLst>
          </c:dPt>
          <c:dPt>
            <c:idx val="2"/>
            <c:bubble3D val="0"/>
            <c:spPr>
              <a:solidFill>
                <a:schemeClr val="tx2">
                  <a:lumMod val="75000"/>
                  <a:lumOff val="25000"/>
                </a:schemeClr>
              </a:solidFill>
              <a:ln w="508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BF9-F646-91AA-AF0E056D62BB}"/>
              </c:ext>
            </c:extLst>
          </c:dPt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400" b="1" i="0" u="none" strike="noStrike" kern="1200" baseline="0">
                      <a:solidFill>
                        <a:schemeClr val="tx1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5BF9-F646-91AA-AF0E056D62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400" b="1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Urban</c:v>
                </c:pt>
                <c:pt idx="1">
                  <c:v>Suburban</c:v>
                </c:pt>
                <c:pt idx="2">
                  <c:v>Rural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0.32</c:v>
                </c:pt>
                <c:pt idx="1">
                  <c:v>0.48</c:v>
                </c:pt>
                <c:pt idx="2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BF9-F646-91AA-AF0E056D62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baseline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Change in spending on Amazon since the outbreak of Covid-19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62" b="0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Down more than 30%</c:v>
                </c:pt>
                <c:pt idx="1">
                  <c:v>Down 16%-30%</c:v>
                </c:pt>
                <c:pt idx="2">
                  <c:v>Down 1%-15%</c:v>
                </c:pt>
                <c:pt idx="3">
                  <c:v>About the same</c:v>
                </c:pt>
                <c:pt idx="4">
                  <c:v>Up 1-15%</c:v>
                </c:pt>
                <c:pt idx="5">
                  <c:v>Up 16%-30%</c:v>
                </c:pt>
                <c:pt idx="6">
                  <c:v>Up more than 30%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0.06</c:v>
                </c:pt>
                <c:pt idx="1">
                  <c:v>0.04</c:v>
                </c:pt>
                <c:pt idx="2">
                  <c:v>0.05</c:v>
                </c:pt>
                <c:pt idx="3">
                  <c:v>0.44</c:v>
                </c:pt>
                <c:pt idx="4">
                  <c:v>0.17</c:v>
                </c:pt>
                <c:pt idx="5">
                  <c:v>0.16</c:v>
                </c:pt>
                <c:pt idx="6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34-454E-842D-A82A76D24AE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Gen Z</c:v>
                </c:pt>
              </c:strCache>
            </c:strRef>
          </c:tx>
          <c:spPr>
            <a:solidFill>
              <a:srgbClr val="10467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Down more than 30%</c:v>
                </c:pt>
                <c:pt idx="1">
                  <c:v>Down 16%-30%</c:v>
                </c:pt>
                <c:pt idx="2">
                  <c:v>Down 1%-15%</c:v>
                </c:pt>
                <c:pt idx="3">
                  <c:v>About the same</c:v>
                </c:pt>
                <c:pt idx="4">
                  <c:v>Up 1-15%</c:v>
                </c:pt>
                <c:pt idx="5">
                  <c:v>Up 16%-30%</c:v>
                </c:pt>
                <c:pt idx="6">
                  <c:v>Up more than 30%</c:v>
                </c:pt>
              </c:strCache>
            </c:strRef>
          </c:cat>
          <c:val>
            <c:numRef>
              <c:f>Sheet1!$C$2:$C$8</c:f>
              <c:numCache>
                <c:formatCode>0%</c:formatCode>
                <c:ptCount val="7"/>
                <c:pt idx="0">
                  <c:v>0.16</c:v>
                </c:pt>
                <c:pt idx="1">
                  <c:v>0.02</c:v>
                </c:pt>
                <c:pt idx="2">
                  <c:v>0.09</c:v>
                </c:pt>
                <c:pt idx="3">
                  <c:v>0.32</c:v>
                </c:pt>
                <c:pt idx="4">
                  <c:v>7.0000000000000007E-2</c:v>
                </c:pt>
                <c:pt idx="5">
                  <c:v>0.21</c:v>
                </c:pt>
                <c:pt idx="6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34-454E-842D-A82A76D24AE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Millennial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Down more than 30%</c:v>
                </c:pt>
                <c:pt idx="1">
                  <c:v>Down 16%-30%</c:v>
                </c:pt>
                <c:pt idx="2">
                  <c:v>Down 1%-15%</c:v>
                </c:pt>
                <c:pt idx="3">
                  <c:v>About the same</c:v>
                </c:pt>
                <c:pt idx="4">
                  <c:v>Up 1-15%</c:v>
                </c:pt>
                <c:pt idx="5">
                  <c:v>Up 16%-30%</c:v>
                </c:pt>
                <c:pt idx="6">
                  <c:v>Up more than 30%</c:v>
                </c:pt>
              </c:strCache>
            </c:strRef>
          </c:cat>
          <c:val>
            <c:numRef>
              <c:f>Sheet1!$D$2:$D$8</c:f>
              <c:numCache>
                <c:formatCode>0%</c:formatCode>
                <c:ptCount val="7"/>
                <c:pt idx="0">
                  <c:v>0.05</c:v>
                </c:pt>
                <c:pt idx="1">
                  <c:v>0.08</c:v>
                </c:pt>
                <c:pt idx="2">
                  <c:v>0.08</c:v>
                </c:pt>
                <c:pt idx="3">
                  <c:v>0.33</c:v>
                </c:pt>
                <c:pt idx="4">
                  <c:v>0.18</c:v>
                </c:pt>
                <c:pt idx="5">
                  <c:v>0.18</c:v>
                </c:pt>
                <c:pt idx="6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234-454E-842D-A82A76D24AE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Gen X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Down more than 30%</c:v>
                </c:pt>
                <c:pt idx="1">
                  <c:v>Down 16%-30%</c:v>
                </c:pt>
                <c:pt idx="2">
                  <c:v>Down 1%-15%</c:v>
                </c:pt>
                <c:pt idx="3">
                  <c:v>About the same</c:v>
                </c:pt>
                <c:pt idx="4">
                  <c:v>Up 1-15%</c:v>
                </c:pt>
                <c:pt idx="5">
                  <c:v>Up 16%-30%</c:v>
                </c:pt>
                <c:pt idx="6">
                  <c:v>Up more than 30%</c:v>
                </c:pt>
              </c:strCache>
            </c:strRef>
          </c:cat>
          <c:val>
            <c:numRef>
              <c:f>Sheet1!$E$2:$E$8</c:f>
              <c:numCache>
                <c:formatCode>0%</c:formatCode>
                <c:ptCount val="7"/>
                <c:pt idx="0">
                  <c:v>0.04</c:v>
                </c:pt>
                <c:pt idx="1">
                  <c:v>0.02</c:v>
                </c:pt>
                <c:pt idx="2">
                  <c:v>0.05</c:v>
                </c:pt>
                <c:pt idx="3">
                  <c:v>0.51</c:v>
                </c:pt>
                <c:pt idx="4">
                  <c:v>0.17</c:v>
                </c:pt>
                <c:pt idx="5">
                  <c:v>0.16</c:v>
                </c:pt>
                <c:pt idx="6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234-454E-842D-A82A76D24AEE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Boomer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Down more than 30%</c:v>
                </c:pt>
                <c:pt idx="1">
                  <c:v>Down 16%-30%</c:v>
                </c:pt>
                <c:pt idx="2">
                  <c:v>Down 1%-15%</c:v>
                </c:pt>
                <c:pt idx="3">
                  <c:v>About the same</c:v>
                </c:pt>
                <c:pt idx="4">
                  <c:v>Up 1-15%</c:v>
                </c:pt>
                <c:pt idx="5">
                  <c:v>Up 16%-30%</c:v>
                </c:pt>
                <c:pt idx="6">
                  <c:v>Up more than 30%</c:v>
                </c:pt>
              </c:strCache>
            </c:strRef>
          </c:cat>
          <c:val>
            <c:numRef>
              <c:f>Sheet1!$F$2:$F$8</c:f>
              <c:numCache>
                <c:formatCode>0%</c:formatCode>
                <c:ptCount val="7"/>
                <c:pt idx="0">
                  <c:v>0.04</c:v>
                </c:pt>
                <c:pt idx="1">
                  <c:v>0.02</c:v>
                </c:pt>
                <c:pt idx="2">
                  <c:v>0.01</c:v>
                </c:pt>
                <c:pt idx="3">
                  <c:v>0.55000000000000004</c:v>
                </c:pt>
                <c:pt idx="4">
                  <c:v>0.18</c:v>
                </c:pt>
                <c:pt idx="5">
                  <c:v>0.12</c:v>
                </c:pt>
                <c:pt idx="6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234-454E-842D-A82A76D24AE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72475263"/>
        <c:axId val="1872011903"/>
      </c:barChart>
      <c:catAx>
        <c:axId val="18724752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2011903"/>
        <c:crosses val="autoZero"/>
        <c:auto val="1"/>
        <c:lblAlgn val="ctr"/>
        <c:lblOffset val="100"/>
        <c:noMultiLvlLbl val="0"/>
      </c:catAx>
      <c:valAx>
        <c:axId val="1872011903"/>
        <c:scaling>
          <c:orientation val="minMax"/>
          <c:max val="0.60000000000000009"/>
        </c:scaling>
        <c:delete val="1"/>
        <c:axPos val="l"/>
        <c:numFmt formatCode="0%" sourceLinked="1"/>
        <c:majorTickMark val="out"/>
        <c:minorTickMark val="none"/>
        <c:tickLblPos val="nextTo"/>
        <c:crossAx val="18724752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Influential on reduced</a:t>
            </a:r>
            <a:r>
              <a:rPr lang="en-US" sz="2800" baseline="0" dirty="0">
                <a:latin typeface="Arial" panose="020B0604020202020204" pitchFamily="34" charset="0"/>
                <a:cs typeface="Arial" panose="020B0604020202020204" pitchFamily="34" charset="0"/>
              </a:rPr>
              <a:t> spending with Amazon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62" b="0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Spending less money because of inflation</c:v>
                </c:pt>
                <c:pt idx="1">
                  <c:v>Spending less money because my income has been reduced</c:v>
                </c:pt>
                <c:pt idx="2">
                  <c:v>I have found new places to shop online that I prefer</c:v>
                </c:pt>
                <c:pt idx="3">
                  <c:v>Amazon couldn't ship the products I wanted</c:v>
                </c:pt>
                <c:pt idx="4">
                  <c:v>I have had a problem or problems with Amazon orders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0.65</c:v>
                </c:pt>
                <c:pt idx="1">
                  <c:v>0.49</c:v>
                </c:pt>
                <c:pt idx="2">
                  <c:v>0.27</c:v>
                </c:pt>
                <c:pt idx="3">
                  <c:v>0.23</c:v>
                </c:pt>
                <c:pt idx="4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34-454E-842D-A82A76D24AE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Gen Z</c:v>
                </c:pt>
              </c:strCache>
            </c:strRef>
          </c:tx>
          <c:spPr>
            <a:solidFill>
              <a:srgbClr val="10467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Spending less money because of inflation</c:v>
                </c:pt>
                <c:pt idx="1">
                  <c:v>Spending less money because my income has been reduced</c:v>
                </c:pt>
                <c:pt idx="2">
                  <c:v>I have found new places to shop online that I prefer</c:v>
                </c:pt>
                <c:pt idx="3">
                  <c:v>Amazon couldn't ship the products I wanted</c:v>
                </c:pt>
                <c:pt idx="4">
                  <c:v>I have had a problem or problems with Amazon orders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0.47</c:v>
                </c:pt>
                <c:pt idx="1">
                  <c:v>0.56000000000000005</c:v>
                </c:pt>
                <c:pt idx="2">
                  <c:v>0.32</c:v>
                </c:pt>
                <c:pt idx="3">
                  <c:v>0.32</c:v>
                </c:pt>
                <c:pt idx="4">
                  <c:v>0.32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34-454E-842D-A82A76D24AE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Millennial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Spending less money because of inflation</c:v>
                </c:pt>
                <c:pt idx="1">
                  <c:v>Spending less money because my income has been reduced</c:v>
                </c:pt>
                <c:pt idx="2">
                  <c:v>I have found new places to shop online that I prefer</c:v>
                </c:pt>
                <c:pt idx="3">
                  <c:v>Amazon couldn't ship the products I wanted</c:v>
                </c:pt>
                <c:pt idx="4">
                  <c:v>I have had a problem or problems with Amazon orders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0.67</c:v>
                </c:pt>
                <c:pt idx="1">
                  <c:v>0.5</c:v>
                </c:pt>
                <c:pt idx="2">
                  <c:v>0.32999999999999996</c:v>
                </c:pt>
                <c:pt idx="3">
                  <c:v>0.21</c:v>
                </c:pt>
                <c:pt idx="4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234-454E-842D-A82A76D24AE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Gen X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Spending less money because of inflation</c:v>
                </c:pt>
                <c:pt idx="1">
                  <c:v>Spending less money because my income has been reduced</c:v>
                </c:pt>
                <c:pt idx="2">
                  <c:v>I have found new places to shop online that I prefer</c:v>
                </c:pt>
                <c:pt idx="3">
                  <c:v>Amazon couldn't ship the products I wanted</c:v>
                </c:pt>
                <c:pt idx="4">
                  <c:v>I have had a problem or problems with Amazon orders</c:v>
                </c:pt>
              </c:strCache>
            </c:strRef>
          </c:cat>
          <c:val>
            <c:numRef>
              <c:f>Sheet1!$E$2:$E$6</c:f>
              <c:numCache>
                <c:formatCode>0%</c:formatCode>
                <c:ptCount val="5"/>
                <c:pt idx="0">
                  <c:v>0.75</c:v>
                </c:pt>
                <c:pt idx="1">
                  <c:v>0.49</c:v>
                </c:pt>
                <c:pt idx="2">
                  <c:v>0.15</c:v>
                </c:pt>
                <c:pt idx="3">
                  <c:v>0.16</c:v>
                </c:pt>
                <c:pt idx="4">
                  <c:v>0.11000000000000001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234-454E-842D-A82A76D24AEE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Boomer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Spending less money because of inflation</c:v>
                </c:pt>
                <c:pt idx="1">
                  <c:v>Spending less money because my income has been reduced</c:v>
                </c:pt>
                <c:pt idx="2">
                  <c:v>I have found new places to shop online that I prefer</c:v>
                </c:pt>
                <c:pt idx="3">
                  <c:v>Amazon couldn't ship the products I wanted</c:v>
                </c:pt>
                <c:pt idx="4">
                  <c:v>I have had a problem or problems with Amazon orders</c:v>
                </c:pt>
              </c:strCache>
            </c:strRef>
          </c:cat>
          <c:val>
            <c:numRef>
              <c:f>Sheet1!$F$2:$F$6</c:f>
              <c:numCache>
                <c:formatCode>0%</c:formatCode>
                <c:ptCount val="5"/>
                <c:pt idx="0">
                  <c:v>0.64999999999999991</c:v>
                </c:pt>
                <c:pt idx="1">
                  <c:v>0.38</c:v>
                </c:pt>
                <c:pt idx="2">
                  <c:v>0.19</c:v>
                </c:pt>
                <c:pt idx="3">
                  <c:v>0.21</c:v>
                </c:pt>
                <c:pt idx="4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234-454E-842D-A82A76D24AE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72475263"/>
        <c:axId val="1872011903"/>
      </c:barChart>
      <c:catAx>
        <c:axId val="18724752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2011903"/>
        <c:crosses val="autoZero"/>
        <c:auto val="1"/>
        <c:lblAlgn val="ctr"/>
        <c:lblOffset val="100"/>
        <c:noMultiLvlLbl val="0"/>
      </c:catAx>
      <c:valAx>
        <c:axId val="1872011903"/>
        <c:scaling>
          <c:orientation val="minMax"/>
          <c:max val="0.8"/>
        </c:scaling>
        <c:delete val="1"/>
        <c:axPos val="l"/>
        <c:numFmt formatCode="0%" sourceLinked="1"/>
        <c:majorTickMark val="out"/>
        <c:minorTickMark val="none"/>
        <c:tickLblPos val="nextTo"/>
        <c:crossAx val="18724752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2800" b="0" i="0" kern="1200" spc="0" baseline="0" dirty="0">
                <a:solidFill>
                  <a:srgbClr val="595959"/>
                </a:solidFill>
                <a:effectLst/>
              </a:rPr>
              <a:t>Anticipated change in spending on Amazon in 2</a:t>
            </a:r>
            <a:r>
              <a:rPr lang="en-US" sz="2800" b="0" i="0" kern="1200" spc="0" baseline="30000" dirty="0">
                <a:solidFill>
                  <a:srgbClr val="595959"/>
                </a:solidFill>
                <a:effectLst/>
              </a:rPr>
              <a:t>nd</a:t>
            </a:r>
            <a:r>
              <a:rPr lang="en-US" sz="2800" b="0" i="0" kern="1200" spc="0" baseline="0" dirty="0">
                <a:solidFill>
                  <a:srgbClr val="595959"/>
                </a:solidFill>
                <a:effectLst/>
              </a:rPr>
              <a:t> half of year</a:t>
            </a:r>
            <a:endParaRPr lang="en-US" sz="280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62" b="0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Down more than 30%</c:v>
                </c:pt>
                <c:pt idx="1">
                  <c:v>Down 16%-30%</c:v>
                </c:pt>
                <c:pt idx="2">
                  <c:v>Down 1%-15%</c:v>
                </c:pt>
                <c:pt idx="3">
                  <c:v>About the same</c:v>
                </c:pt>
                <c:pt idx="4">
                  <c:v>Up 1-15%</c:v>
                </c:pt>
                <c:pt idx="5">
                  <c:v>Up 16%-30%</c:v>
                </c:pt>
                <c:pt idx="6">
                  <c:v>Up more than 30%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0.04</c:v>
                </c:pt>
                <c:pt idx="1">
                  <c:v>0.05</c:v>
                </c:pt>
                <c:pt idx="2">
                  <c:v>7.0000000000000007E-2</c:v>
                </c:pt>
                <c:pt idx="3">
                  <c:v>0.63</c:v>
                </c:pt>
                <c:pt idx="4">
                  <c:v>0.11</c:v>
                </c:pt>
                <c:pt idx="5">
                  <c:v>7.0000000000000007E-2</c:v>
                </c:pt>
                <c:pt idx="6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AF-4043-8941-C919D933A9D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72475263"/>
        <c:axId val="1872011903"/>
      </c:barChart>
      <c:catAx>
        <c:axId val="18724752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2011903"/>
        <c:crosses val="autoZero"/>
        <c:auto val="1"/>
        <c:lblAlgn val="ctr"/>
        <c:lblOffset val="100"/>
        <c:noMultiLvlLbl val="0"/>
      </c:catAx>
      <c:valAx>
        <c:axId val="1872011903"/>
        <c:scaling>
          <c:orientation val="minMax"/>
          <c:max val="0.70000000000000007"/>
        </c:scaling>
        <c:delete val="1"/>
        <c:axPos val="l"/>
        <c:numFmt formatCode="0%" sourceLinked="1"/>
        <c:majorTickMark val="out"/>
        <c:minorTickMark val="none"/>
        <c:tickLblPos val="nextTo"/>
        <c:crossAx val="18724752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Frequency of visiting</a:t>
            </a:r>
            <a:r>
              <a:rPr lang="en-US" sz="28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Amazon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62" b="0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Multiple times a week</c:v>
                </c:pt>
                <c:pt idx="1">
                  <c:v>Once a week</c:v>
                </c:pt>
                <c:pt idx="2">
                  <c:v>Once every 2-3 weeks</c:v>
                </c:pt>
                <c:pt idx="3">
                  <c:v>Once a month</c:v>
                </c:pt>
                <c:pt idx="4">
                  <c:v>Less than once a month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0.41</c:v>
                </c:pt>
                <c:pt idx="1">
                  <c:v>0.22</c:v>
                </c:pt>
                <c:pt idx="2">
                  <c:v>0.17</c:v>
                </c:pt>
                <c:pt idx="3">
                  <c:v>0.13</c:v>
                </c:pt>
                <c:pt idx="4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34-454E-842D-A82A76D24AE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Gen Z</c:v>
                </c:pt>
              </c:strCache>
            </c:strRef>
          </c:tx>
          <c:spPr>
            <a:solidFill>
              <a:srgbClr val="10467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Multiple times a week</c:v>
                </c:pt>
                <c:pt idx="1">
                  <c:v>Once a week</c:v>
                </c:pt>
                <c:pt idx="2">
                  <c:v>Once every 2-3 weeks</c:v>
                </c:pt>
                <c:pt idx="3">
                  <c:v>Once a month</c:v>
                </c:pt>
                <c:pt idx="4">
                  <c:v>Less than once a month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0.36</c:v>
                </c:pt>
                <c:pt idx="1">
                  <c:v>0.23</c:v>
                </c:pt>
                <c:pt idx="2">
                  <c:v>0.18</c:v>
                </c:pt>
                <c:pt idx="3">
                  <c:v>0.15</c:v>
                </c:pt>
                <c:pt idx="4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34-454E-842D-A82A76D24AE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Millennial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Multiple times a week</c:v>
                </c:pt>
                <c:pt idx="1">
                  <c:v>Once a week</c:v>
                </c:pt>
                <c:pt idx="2">
                  <c:v>Once every 2-3 weeks</c:v>
                </c:pt>
                <c:pt idx="3">
                  <c:v>Once a month</c:v>
                </c:pt>
                <c:pt idx="4">
                  <c:v>Less than once a month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0.43</c:v>
                </c:pt>
                <c:pt idx="1">
                  <c:v>0.23</c:v>
                </c:pt>
                <c:pt idx="2">
                  <c:v>0.2</c:v>
                </c:pt>
                <c:pt idx="3">
                  <c:v>0.11</c:v>
                </c:pt>
                <c:pt idx="4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234-454E-842D-A82A76D24AE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Gen X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Multiple times a week</c:v>
                </c:pt>
                <c:pt idx="1">
                  <c:v>Once a week</c:v>
                </c:pt>
                <c:pt idx="2">
                  <c:v>Once every 2-3 weeks</c:v>
                </c:pt>
                <c:pt idx="3">
                  <c:v>Once a month</c:v>
                </c:pt>
                <c:pt idx="4">
                  <c:v>Less than once a month</c:v>
                </c:pt>
              </c:strCache>
            </c:strRef>
          </c:cat>
          <c:val>
            <c:numRef>
              <c:f>Sheet1!$E$2:$E$6</c:f>
              <c:numCache>
                <c:formatCode>0%</c:formatCode>
                <c:ptCount val="5"/>
                <c:pt idx="0">
                  <c:v>0.42</c:v>
                </c:pt>
                <c:pt idx="1">
                  <c:v>0.17</c:v>
                </c:pt>
                <c:pt idx="2">
                  <c:v>0.19</c:v>
                </c:pt>
                <c:pt idx="3">
                  <c:v>0.15</c:v>
                </c:pt>
                <c:pt idx="4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234-454E-842D-A82A76D24AEE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Boomer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Multiple times a week</c:v>
                </c:pt>
                <c:pt idx="1">
                  <c:v>Once a week</c:v>
                </c:pt>
                <c:pt idx="2">
                  <c:v>Once every 2-3 weeks</c:v>
                </c:pt>
                <c:pt idx="3">
                  <c:v>Once a month</c:v>
                </c:pt>
                <c:pt idx="4">
                  <c:v>Less than once a month</c:v>
                </c:pt>
              </c:strCache>
            </c:strRef>
          </c:cat>
          <c:val>
            <c:numRef>
              <c:f>Sheet1!$F$2:$F$6</c:f>
              <c:numCache>
                <c:formatCode>0%</c:formatCode>
                <c:ptCount val="5"/>
                <c:pt idx="0">
                  <c:v>0.39</c:v>
                </c:pt>
                <c:pt idx="1">
                  <c:v>0.25</c:v>
                </c:pt>
                <c:pt idx="2">
                  <c:v>0.11</c:v>
                </c:pt>
                <c:pt idx="3">
                  <c:v>0.12</c:v>
                </c:pt>
                <c:pt idx="4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234-454E-842D-A82A76D24AE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72475263"/>
        <c:axId val="1872011903"/>
      </c:barChart>
      <c:catAx>
        <c:axId val="18724752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2011903"/>
        <c:crosses val="autoZero"/>
        <c:auto val="1"/>
        <c:lblAlgn val="ctr"/>
        <c:lblOffset val="100"/>
        <c:noMultiLvlLbl val="0"/>
      </c:catAx>
      <c:valAx>
        <c:axId val="1872011903"/>
        <c:scaling>
          <c:orientation val="minMax"/>
          <c:max val="0.5"/>
        </c:scaling>
        <c:delete val="1"/>
        <c:axPos val="l"/>
        <c:numFmt formatCode="0%" sourceLinked="1"/>
        <c:majorTickMark val="out"/>
        <c:minorTickMark val="none"/>
        <c:tickLblPos val="nextTo"/>
        <c:crossAx val="18724752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Duration of Amazon</a:t>
            </a:r>
            <a:r>
              <a:rPr lang="en-US" sz="2800" baseline="0" dirty="0">
                <a:latin typeface="Arial" panose="020B0604020202020204" pitchFamily="34" charset="0"/>
                <a:cs typeface="Arial" panose="020B0604020202020204" pitchFamily="34" charset="0"/>
              </a:rPr>
              <a:t> visits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62" b="0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Less than 10 minutes</c:v>
                </c:pt>
                <c:pt idx="1">
                  <c:v>10-19 minutes</c:v>
                </c:pt>
                <c:pt idx="2">
                  <c:v>20-29 minutes</c:v>
                </c:pt>
                <c:pt idx="3">
                  <c:v>30-44 minutes</c:v>
                </c:pt>
                <c:pt idx="4">
                  <c:v>45-60 minutes</c:v>
                </c:pt>
                <c:pt idx="5">
                  <c:v>More than one hour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0.18</c:v>
                </c:pt>
                <c:pt idx="1">
                  <c:v>0.31</c:v>
                </c:pt>
                <c:pt idx="2">
                  <c:v>0.25</c:v>
                </c:pt>
                <c:pt idx="3">
                  <c:v>0.15</c:v>
                </c:pt>
                <c:pt idx="4">
                  <c:v>0.08</c:v>
                </c:pt>
                <c:pt idx="5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34-454E-842D-A82A76D24AE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Gen Z</c:v>
                </c:pt>
              </c:strCache>
            </c:strRef>
          </c:tx>
          <c:spPr>
            <a:solidFill>
              <a:srgbClr val="10467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Less than 10 minutes</c:v>
                </c:pt>
                <c:pt idx="1">
                  <c:v>10-19 minutes</c:v>
                </c:pt>
                <c:pt idx="2">
                  <c:v>20-29 minutes</c:v>
                </c:pt>
                <c:pt idx="3">
                  <c:v>30-44 minutes</c:v>
                </c:pt>
                <c:pt idx="4">
                  <c:v>45-60 minutes</c:v>
                </c:pt>
                <c:pt idx="5">
                  <c:v>More than one hour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0.12</c:v>
                </c:pt>
                <c:pt idx="1">
                  <c:v>0.37</c:v>
                </c:pt>
                <c:pt idx="2">
                  <c:v>0.21</c:v>
                </c:pt>
                <c:pt idx="3">
                  <c:v>0.19</c:v>
                </c:pt>
                <c:pt idx="4">
                  <c:v>0.03</c:v>
                </c:pt>
                <c:pt idx="5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34-454E-842D-A82A76D24AE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Millennial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Less than 10 minutes</c:v>
                </c:pt>
                <c:pt idx="1">
                  <c:v>10-19 minutes</c:v>
                </c:pt>
                <c:pt idx="2">
                  <c:v>20-29 minutes</c:v>
                </c:pt>
                <c:pt idx="3">
                  <c:v>30-44 minutes</c:v>
                </c:pt>
                <c:pt idx="4">
                  <c:v>45-60 minutes</c:v>
                </c:pt>
                <c:pt idx="5">
                  <c:v>More than one hour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6"/>
                <c:pt idx="0">
                  <c:v>0.11</c:v>
                </c:pt>
                <c:pt idx="1">
                  <c:v>0.23</c:v>
                </c:pt>
                <c:pt idx="2">
                  <c:v>0.3</c:v>
                </c:pt>
                <c:pt idx="3">
                  <c:v>0.22</c:v>
                </c:pt>
                <c:pt idx="4">
                  <c:v>0.12</c:v>
                </c:pt>
                <c:pt idx="5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234-454E-842D-A82A76D24AE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Gen X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Less than 10 minutes</c:v>
                </c:pt>
                <c:pt idx="1">
                  <c:v>10-19 minutes</c:v>
                </c:pt>
                <c:pt idx="2">
                  <c:v>20-29 minutes</c:v>
                </c:pt>
                <c:pt idx="3">
                  <c:v>30-44 minutes</c:v>
                </c:pt>
                <c:pt idx="4">
                  <c:v>45-60 minutes</c:v>
                </c:pt>
                <c:pt idx="5">
                  <c:v>More than one hour</c:v>
                </c:pt>
              </c:strCache>
            </c:strRef>
          </c:cat>
          <c:val>
            <c:numRef>
              <c:f>Sheet1!$E$2:$E$7</c:f>
              <c:numCache>
                <c:formatCode>0%</c:formatCode>
                <c:ptCount val="6"/>
                <c:pt idx="0">
                  <c:v>0.21</c:v>
                </c:pt>
                <c:pt idx="1">
                  <c:v>0.32</c:v>
                </c:pt>
                <c:pt idx="2">
                  <c:v>0.23</c:v>
                </c:pt>
                <c:pt idx="3">
                  <c:v>0.11</c:v>
                </c:pt>
                <c:pt idx="4">
                  <c:v>0.1</c:v>
                </c:pt>
                <c:pt idx="5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234-454E-842D-A82A76D24AEE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Boomer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Less than 10 minutes</c:v>
                </c:pt>
                <c:pt idx="1">
                  <c:v>10-19 minutes</c:v>
                </c:pt>
                <c:pt idx="2">
                  <c:v>20-29 minutes</c:v>
                </c:pt>
                <c:pt idx="3">
                  <c:v>30-44 minutes</c:v>
                </c:pt>
                <c:pt idx="4">
                  <c:v>45-60 minutes</c:v>
                </c:pt>
                <c:pt idx="5">
                  <c:v>More than one hour</c:v>
                </c:pt>
              </c:strCache>
            </c:strRef>
          </c:cat>
          <c:val>
            <c:numRef>
              <c:f>Sheet1!$F$2:$F$7</c:f>
              <c:numCache>
                <c:formatCode>0%</c:formatCode>
                <c:ptCount val="6"/>
                <c:pt idx="0">
                  <c:v>0.28000000000000003</c:v>
                </c:pt>
                <c:pt idx="1">
                  <c:v>0.36</c:v>
                </c:pt>
                <c:pt idx="2">
                  <c:v>0.22</c:v>
                </c:pt>
                <c:pt idx="3">
                  <c:v>0.11</c:v>
                </c:pt>
                <c:pt idx="4">
                  <c:v>0.03</c:v>
                </c:pt>
                <c:pt idx="5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234-454E-842D-A82A76D24AE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72475263"/>
        <c:axId val="1872011903"/>
      </c:barChart>
      <c:catAx>
        <c:axId val="18724752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2011903"/>
        <c:crosses val="autoZero"/>
        <c:auto val="1"/>
        <c:lblAlgn val="ctr"/>
        <c:lblOffset val="100"/>
        <c:noMultiLvlLbl val="0"/>
      </c:catAx>
      <c:valAx>
        <c:axId val="1872011903"/>
        <c:scaling>
          <c:orientation val="minMax"/>
          <c:max val="0.5"/>
        </c:scaling>
        <c:delete val="1"/>
        <c:axPos val="l"/>
        <c:numFmt formatCode="0%" sourceLinked="1"/>
        <c:majorTickMark val="out"/>
        <c:minorTickMark val="none"/>
        <c:tickLblPos val="nextTo"/>
        <c:crossAx val="18724752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2800" b="0" i="0" baseline="0" dirty="0">
                <a:effectLst/>
              </a:rPr>
              <a:t>% of categories shopped for or will be shopped for at Amazon</a:t>
            </a:r>
            <a:endParaRPr lang="en-US" sz="280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62" b="0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3583815028901737E-3"/>
          <c:y val="9.9068901303538182E-2"/>
          <c:w val="0.9872832369942196"/>
          <c:h val="0.669167583102391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 Electronics</c:v>
                </c:pt>
                <c:pt idx="1">
                  <c:v> Clothing</c:v>
                </c:pt>
                <c:pt idx="2">
                  <c:v> Personal care items</c:v>
                </c:pt>
                <c:pt idx="3">
                  <c:v> Home essentials</c:v>
                </c:pt>
                <c:pt idx="4">
                  <c:v> Home improvement products</c:v>
                </c:pt>
                <c:pt idx="5">
                  <c:v> Shoes</c:v>
                </c:pt>
                <c:pt idx="6">
                  <c:v> Home decorating products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0.57999999999999996</c:v>
                </c:pt>
                <c:pt idx="1">
                  <c:v>0.55000000000000004</c:v>
                </c:pt>
                <c:pt idx="2">
                  <c:v>0.53</c:v>
                </c:pt>
                <c:pt idx="3">
                  <c:v>0.49</c:v>
                </c:pt>
                <c:pt idx="4">
                  <c:v>0.43</c:v>
                </c:pt>
                <c:pt idx="5">
                  <c:v>0.43</c:v>
                </c:pt>
                <c:pt idx="6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34-454E-842D-A82A76D24AE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72475263"/>
        <c:axId val="1872011903"/>
      </c:barChart>
      <c:catAx>
        <c:axId val="18724752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2011903"/>
        <c:crosses val="autoZero"/>
        <c:auto val="1"/>
        <c:lblAlgn val="ctr"/>
        <c:lblOffset val="100"/>
        <c:noMultiLvlLbl val="0"/>
      </c:catAx>
      <c:valAx>
        <c:axId val="1872011903"/>
        <c:scaling>
          <c:orientation val="minMax"/>
          <c:max val="0.60000000000000009"/>
        </c:scaling>
        <c:delete val="1"/>
        <c:axPos val="l"/>
        <c:numFmt formatCode="0%" sourceLinked="1"/>
        <c:majorTickMark val="out"/>
        <c:minorTickMark val="none"/>
        <c:tickLblPos val="nextTo"/>
        <c:crossAx val="18724752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2800" b="0" i="0" kern="1200" spc="0" baseline="0" dirty="0">
                <a:solidFill>
                  <a:srgbClr val="595959"/>
                </a:solidFill>
                <a:effectLst/>
              </a:rPr>
              <a:t>% Who begin their shopping experience in the following categories</a:t>
            </a:r>
            <a:endParaRPr lang="en-US" sz="2800" dirty="0">
              <a:effectLst/>
            </a:endParaRPr>
          </a:p>
        </c:rich>
      </c:tx>
      <c:layout>
        <c:manualLayout>
          <c:xMode val="edge"/>
          <c:yMode val="edge"/>
          <c:x val="0.12210398361499"/>
          <c:y val="1.117318435754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62" b="0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 Electronics</c:v>
                </c:pt>
                <c:pt idx="1">
                  <c:v> Home essentials</c:v>
                </c:pt>
                <c:pt idx="2">
                  <c:v> Personal care items</c:v>
                </c:pt>
                <c:pt idx="3">
                  <c:v> Clothing</c:v>
                </c:pt>
                <c:pt idx="4">
                  <c:v> Food/groceries</c:v>
                </c:pt>
                <c:pt idx="5">
                  <c:v> Shoes</c:v>
                </c:pt>
                <c:pt idx="6">
                  <c:v> Home improvement products</c:v>
                </c:pt>
                <c:pt idx="7">
                  <c:v> Home decorating products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0.39</c:v>
                </c:pt>
                <c:pt idx="1">
                  <c:v>0.38</c:v>
                </c:pt>
                <c:pt idx="2">
                  <c:v>0.38</c:v>
                </c:pt>
                <c:pt idx="3">
                  <c:v>0.36</c:v>
                </c:pt>
                <c:pt idx="4">
                  <c:v>0.28999999999999998</c:v>
                </c:pt>
                <c:pt idx="5">
                  <c:v>0.28000000000000003</c:v>
                </c:pt>
                <c:pt idx="6">
                  <c:v>0.26</c:v>
                </c:pt>
                <c:pt idx="7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AF-4043-8941-C919D933A9D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72475263"/>
        <c:axId val="1872011903"/>
      </c:barChart>
      <c:catAx>
        <c:axId val="18724752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2011903"/>
        <c:crosses val="autoZero"/>
        <c:auto val="1"/>
        <c:lblAlgn val="ctr"/>
        <c:lblOffset val="100"/>
        <c:noMultiLvlLbl val="0"/>
      </c:catAx>
      <c:valAx>
        <c:axId val="1872011903"/>
        <c:scaling>
          <c:orientation val="minMax"/>
          <c:max val="0.60000000000000009"/>
        </c:scaling>
        <c:delete val="1"/>
        <c:axPos val="l"/>
        <c:numFmt formatCode="0%" sourceLinked="1"/>
        <c:majorTickMark val="out"/>
        <c:minorTickMark val="none"/>
        <c:tickLblPos val="nextTo"/>
        <c:crossAx val="18724752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Starting point when not familiar with a product category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62" b="0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Google (or similar search engine)</c:v>
                </c:pt>
                <c:pt idx="1">
                  <c:v>Amazon</c:v>
                </c:pt>
                <c:pt idx="2">
                  <c:v>In a store</c:v>
                </c:pt>
                <c:pt idx="3">
                  <c:v>A specific store’s website</c:v>
                </c:pt>
                <c:pt idx="4">
                  <c:v>A manufacturer’s website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0.46</c:v>
                </c:pt>
                <c:pt idx="1">
                  <c:v>0.31</c:v>
                </c:pt>
                <c:pt idx="2">
                  <c:v>0.18</c:v>
                </c:pt>
                <c:pt idx="3">
                  <c:v>0.03</c:v>
                </c:pt>
                <c:pt idx="4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34-454E-842D-A82A76D24AE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Gen Z</c:v>
                </c:pt>
              </c:strCache>
            </c:strRef>
          </c:tx>
          <c:spPr>
            <a:solidFill>
              <a:srgbClr val="10467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Google (or similar search engine)</c:v>
                </c:pt>
                <c:pt idx="1">
                  <c:v>Amazon</c:v>
                </c:pt>
                <c:pt idx="2">
                  <c:v>In a store</c:v>
                </c:pt>
                <c:pt idx="3">
                  <c:v>A specific store’s website</c:v>
                </c:pt>
                <c:pt idx="4">
                  <c:v>A manufacturer’s website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0.49</c:v>
                </c:pt>
                <c:pt idx="1">
                  <c:v>0.21</c:v>
                </c:pt>
                <c:pt idx="2">
                  <c:v>0.25</c:v>
                </c:pt>
                <c:pt idx="3">
                  <c:v>0.03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34-454E-842D-A82A76D24AE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Millennial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Google (or similar search engine)</c:v>
                </c:pt>
                <c:pt idx="1">
                  <c:v>Amazon</c:v>
                </c:pt>
                <c:pt idx="2">
                  <c:v>In a store</c:v>
                </c:pt>
                <c:pt idx="3">
                  <c:v>A specific store’s website</c:v>
                </c:pt>
                <c:pt idx="4">
                  <c:v>A manufacturer’s website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0.34</c:v>
                </c:pt>
                <c:pt idx="1">
                  <c:v>0.42</c:v>
                </c:pt>
                <c:pt idx="2">
                  <c:v>0.18</c:v>
                </c:pt>
                <c:pt idx="3">
                  <c:v>0.02</c:v>
                </c:pt>
                <c:pt idx="4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234-454E-842D-A82A76D24AE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Gen X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Google (or similar search engine)</c:v>
                </c:pt>
                <c:pt idx="1">
                  <c:v>Amazon</c:v>
                </c:pt>
                <c:pt idx="2">
                  <c:v>In a store</c:v>
                </c:pt>
                <c:pt idx="3">
                  <c:v>A specific store’s website</c:v>
                </c:pt>
                <c:pt idx="4">
                  <c:v>A manufacturer’s website</c:v>
                </c:pt>
              </c:strCache>
            </c:strRef>
          </c:cat>
          <c:val>
            <c:numRef>
              <c:f>Sheet1!$E$2:$E$6</c:f>
              <c:numCache>
                <c:formatCode>0%</c:formatCode>
                <c:ptCount val="5"/>
                <c:pt idx="0">
                  <c:v>0.48</c:v>
                </c:pt>
                <c:pt idx="1">
                  <c:v>0.3</c:v>
                </c:pt>
                <c:pt idx="2">
                  <c:v>0.19</c:v>
                </c:pt>
                <c:pt idx="3">
                  <c:v>0.01</c:v>
                </c:pt>
                <c:pt idx="4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234-454E-842D-A82A76D24AEE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Boomer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Google (or similar search engine)</c:v>
                </c:pt>
                <c:pt idx="1">
                  <c:v>Amazon</c:v>
                </c:pt>
                <c:pt idx="2">
                  <c:v>In a store</c:v>
                </c:pt>
                <c:pt idx="3">
                  <c:v>A specific store’s website</c:v>
                </c:pt>
                <c:pt idx="4">
                  <c:v>A manufacturer’s website</c:v>
                </c:pt>
              </c:strCache>
            </c:strRef>
          </c:cat>
          <c:val>
            <c:numRef>
              <c:f>Sheet1!$F$2:$F$6</c:f>
              <c:numCache>
                <c:formatCode>0%</c:formatCode>
                <c:ptCount val="5"/>
                <c:pt idx="0">
                  <c:v>0.56000000000000005</c:v>
                </c:pt>
                <c:pt idx="1">
                  <c:v>0.23</c:v>
                </c:pt>
                <c:pt idx="2">
                  <c:v>0.14000000000000001</c:v>
                </c:pt>
                <c:pt idx="3">
                  <c:v>0.06</c:v>
                </c:pt>
                <c:pt idx="4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234-454E-842D-A82A76D24AE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72475263"/>
        <c:axId val="1872011903"/>
      </c:barChart>
      <c:catAx>
        <c:axId val="18724752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2011903"/>
        <c:crosses val="autoZero"/>
        <c:auto val="1"/>
        <c:lblAlgn val="ctr"/>
        <c:lblOffset val="100"/>
        <c:noMultiLvlLbl val="0"/>
      </c:catAx>
      <c:valAx>
        <c:axId val="1872011903"/>
        <c:scaling>
          <c:orientation val="minMax"/>
          <c:max val="0.60000000000000009"/>
        </c:scaling>
        <c:delete val="1"/>
        <c:axPos val="l"/>
        <c:numFmt formatCode="0%" sourceLinked="1"/>
        <c:majorTickMark val="out"/>
        <c:minorTickMark val="none"/>
        <c:tickLblPos val="nextTo"/>
        <c:crossAx val="18724752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2800" b="0" i="0" kern="1200" spc="0" baseline="0" dirty="0">
                <a:solidFill>
                  <a:srgbClr val="59595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Starting point when not familiar with a product category</a:t>
            </a:r>
            <a:endParaRPr lang="en-US" sz="280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62" b="0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Google (or similar search engine)</c:v>
                </c:pt>
                <c:pt idx="1">
                  <c:v>Amazon</c:v>
                </c:pt>
                <c:pt idx="2">
                  <c:v>In a store</c:v>
                </c:pt>
                <c:pt idx="3">
                  <c:v>A specific store’s website</c:v>
                </c:pt>
                <c:pt idx="4">
                  <c:v>A manufacturer’s website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0.46</c:v>
                </c:pt>
                <c:pt idx="1">
                  <c:v>0.31</c:v>
                </c:pt>
                <c:pt idx="2">
                  <c:v>0.18</c:v>
                </c:pt>
                <c:pt idx="3">
                  <c:v>0.03</c:v>
                </c:pt>
                <c:pt idx="4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34-454E-842D-A82A76D24AE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rgbClr val="F7F3E9"/>
            </a:solidFill>
            <a:ln>
              <a:solidFill>
                <a:sysClr val="windowText" lastClr="000000">
                  <a:lumMod val="50000"/>
                  <a:lumOff val="50000"/>
                </a:sys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Google (or similar search engine)</c:v>
                </c:pt>
                <c:pt idx="1">
                  <c:v>Amazon</c:v>
                </c:pt>
                <c:pt idx="2">
                  <c:v>In a store</c:v>
                </c:pt>
                <c:pt idx="3">
                  <c:v>A specific store’s website</c:v>
                </c:pt>
                <c:pt idx="4">
                  <c:v>A manufacturer’s website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0.52</c:v>
                </c:pt>
                <c:pt idx="1">
                  <c:v>0.24</c:v>
                </c:pt>
                <c:pt idx="2">
                  <c:v>0.17</c:v>
                </c:pt>
                <c:pt idx="3">
                  <c:v>0.04</c:v>
                </c:pt>
                <c:pt idx="4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34-454E-842D-A82A76D24AE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rgbClr val="2187E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Google (or similar search engine)</c:v>
                </c:pt>
                <c:pt idx="1">
                  <c:v>Amazon</c:v>
                </c:pt>
                <c:pt idx="2">
                  <c:v>In a store</c:v>
                </c:pt>
                <c:pt idx="3">
                  <c:v>A specific store’s website</c:v>
                </c:pt>
                <c:pt idx="4">
                  <c:v>A manufacturer’s website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0.38</c:v>
                </c:pt>
                <c:pt idx="1">
                  <c:v>0.38</c:v>
                </c:pt>
                <c:pt idx="2">
                  <c:v>0.18</c:v>
                </c:pt>
                <c:pt idx="3">
                  <c:v>0.02</c:v>
                </c:pt>
                <c:pt idx="4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234-454E-842D-A82A76D24AE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72475263"/>
        <c:axId val="1872011903"/>
      </c:barChart>
      <c:catAx>
        <c:axId val="18724752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2011903"/>
        <c:crosses val="autoZero"/>
        <c:auto val="1"/>
        <c:lblAlgn val="ctr"/>
        <c:lblOffset val="100"/>
        <c:noMultiLvlLbl val="0"/>
      </c:catAx>
      <c:valAx>
        <c:axId val="1872011903"/>
        <c:scaling>
          <c:orientation val="minMax"/>
          <c:max val="0.60000000000000009"/>
        </c:scaling>
        <c:delete val="1"/>
        <c:axPos val="l"/>
        <c:numFmt formatCode="0%" sourceLinked="1"/>
        <c:majorTickMark val="out"/>
        <c:minorTickMark val="none"/>
        <c:tickLblPos val="nextTo"/>
        <c:crossAx val="18724752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Using Amazon search</a:t>
            </a:r>
            <a:r>
              <a:rPr lang="en-US" sz="2800" baseline="0" dirty="0">
                <a:latin typeface="Arial" panose="020B0604020202020204" pitchFamily="34" charset="0"/>
                <a:cs typeface="Arial" panose="020B0604020202020204" pitchFamily="34" charset="0"/>
              </a:rPr>
              <a:t> bar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62" b="0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Just the category</c:v>
                </c:pt>
                <c:pt idx="1">
                  <c:v>The category and brand(s)</c:v>
                </c:pt>
                <c:pt idx="2">
                  <c:v>Depends on the category</c:v>
                </c:pt>
                <c:pt idx="3">
                  <c:v>Just the brand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0.32</c:v>
                </c:pt>
                <c:pt idx="1">
                  <c:v>0.3</c:v>
                </c:pt>
                <c:pt idx="2">
                  <c:v>0.28000000000000003</c:v>
                </c:pt>
                <c:pt idx="3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34-454E-842D-A82A76D24AE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Gen Z</c:v>
                </c:pt>
              </c:strCache>
            </c:strRef>
          </c:tx>
          <c:spPr>
            <a:solidFill>
              <a:srgbClr val="10467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Just the category</c:v>
                </c:pt>
                <c:pt idx="1">
                  <c:v>The category and brand(s)</c:v>
                </c:pt>
                <c:pt idx="2">
                  <c:v>Depends on the category</c:v>
                </c:pt>
                <c:pt idx="3">
                  <c:v>Just the brand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0.23</c:v>
                </c:pt>
                <c:pt idx="1">
                  <c:v>0.36</c:v>
                </c:pt>
                <c:pt idx="2">
                  <c:v>0.28000000000000003</c:v>
                </c:pt>
                <c:pt idx="3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34-454E-842D-A82A76D24AE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Millennial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Just the category</c:v>
                </c:pt>
                <c:pt idx="1">
                  <c:v>The category and brand(s)</c:v>
                </c:pt>
                <c:pt idx="2">
                  <c:v>Depends on the category</c:v>
                </c:pt>
                <c:pt idx="3">
                  <c:v>Just the brand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0">
                  <c:v>0.28000000000000003</c:v>
                </c:pt>
                <c:pt idx="1">
                  <c:v>0.34</c:v>
                </c:pt>
                <c:pt idx="2">
                  <c:v>0.26</c:v>
                </c:pt>
                <c:pt idx="3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234-454E-842D-A82A76D24AE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Gen X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Just the category</c:v>
                </c:pt>
                <c:pt idx="1">
                  <c:v>The category and brand(s)</c:v>
                </c:pt>
                <c:pt idx="2">
                  <c:v>Depends on the category</c:v>
                </c:pt>
                <c:pt idx="3">
                  <c:v>Just the brand</c:v>
                </c:pt>
              </c:strCache>
            </c:strRef>
          </c:cat>
          <c:val>
            <c:numRef>
              <c:f>Sheet1!$E$2:$E$5</c:f>
              <c:numCache>
                <c:formatCode>0%</c:formatCode>
                <c:ptCount val="4"/>
                <c:pt idx="0">
                  <c:v>0.25</c:v>
                </c:pt>
                <c:pt idx="1">
                  <c:v>0.34</c:v>
                </c:pt>
                <c:pt idx="2">
                  <c:v>0.28000000000000003</c:v>
                </c:pt>
                <c:pt idx="3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234-454E-842D-A82A76D24AEE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Boomer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Just the category</c:v>
                </c:pt>
                <c:pt idx="1">
                  <c:v>The category and brand(s)</c:v>
                </c:pt>
                <c:pt idx="2">
                  <c:v>Depends on the category</c:v>
                </c:pt>
                <c:pt idx="3">
                  <c:v>Just the brand</c:v>
                </c:pt>
              </c:strCache>
            </c:strRef>
          </c:cat>
          <c:val>
            <c:numRef>
              <c:f>Sheet1!$F$2:$F$5</c:f>
              <c:numCache>
                <c:formatCode>0%</c:formatCode>
                <c:ptCount val="4"/>
                <c:pt idx="0">
                  <c:v>0.46</c:v>
                </c:pt>
                <c:pt idx="1">
                  <c:v>0.19</c:v>
                </c:pt>
                <c:pt idx="2">
                  <c:v>0.31</c:v>
                </c:pt>
                <c:pt idx="3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234-454E-842D-A82A76D24AE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72475263"/>
        <c:axId val="1872011903"/>
      </c:barChart>
      <c:catAx>
        <c:axId val="18724752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2011903"/>
        <c:crosses val="autoZero"/>
        <c:auto val="1"/>
        <c:lblAlgn val="ctr"/>
        <c:lblOffset val="100"/>
        <c:noMultiLvlLbl val="0"/>
      </c:catAx>
      <c:valAx>
        <c:axId val="1872011903"/>
        <c:scaling>
          <c:orientation val="minMax"/>
          <c:max val="0.5"/>
        </c:scaling>
        <c:delete val="1"/>
        <c:axPos val="l"/>
        <c:numFmt formatCode="0%" sourceLinked="1"/>
        <c:majorTickMark val="out"/>
        <c:minorTickMark val="none"/>
        <c:tickLblPos val="nextTo"/>
        <c:crossAx val="18724752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pPr>
            <a:r>
              <a:rPr lang="en-US" sz="2800" dirty="0">
                <a:solidFill>
                  <a:schemeClr val="bg1"/>
                </a:solidFill>
              </a:rPr>
              <a:t>Generation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bg1"/>
              </a:solidFill>
              <a:latin typeface="+mj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911982338814378"/>
          <c:y val="0.12065272475421467"/>
          <c:w val="0.80070705604090853"/>
          <c:h val="0.7519745627206059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Generation</c:v>
                </c:pt>
              </c:strCache>
            </c:strRef>
          </c:tx>
          <c:spPr>
            <a:ln w="508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2B8CE0">
                  <a:lumMod val="50000"/>
                </a:srgbClr>
              </a:solidFill>
              <a:ln w="508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D60-194C-B321-A7AD5C796FEC}"/>
              </c:ext>
            </c:extLst>
          </c:dPt>
          <c:dPt>
            <c:idx val="1"/>
            <c:bubble3D val="0"/>
            <c:spPr>
              <a:solidFill>
                <a:srgbClr val="85A904"/>
              </a:solidFill>
              <a:ln w="508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D60-194C-B321-A7AD5C796FEC}"/>
              </c:ext>
            </c:extLst>
          </c:dPt>
          <c:dPt>
            <c:idx val="2"/>
            <c:bubble3D val="0"/>
            <c:spPr>
              <a:solidFill>
                <a:srgbClr val="000000">
                  <a:lumMod val="75000"/>
                  <a:lumOff val="25000"/>
                </a:srgbClr>
              </a:solidFill>
              <a:ln w="508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D60-194C-B321-A7AD5C796FEC}"/>
              </c:ext>
            </c:extLst>
          </c:dPt>
          <c:dPt>
            <c:idx val="3"/>
            <c:bubble3D val="0"/>
            <c:spPr>
              <a:solidFill>
                <a:srgbClr val="B2E205"/>
              </a:solidFill>
              <a:ln w="508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D60-194C-B321-A7AD5C796FE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Gen Z</c:v>
                </c:pt>
                <c:pt idx="1">
                  <c:v>Millennial</c:v>
                </c:pt>
                <c:pt idx="2">
                  <c:v>Gen X</c:v>
                </c:pt>
                <c:pt idx="3">
                  <c:v>Boomer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0.11</c:v>
                </c:pt>
                <c:pt idx="1">
                  <c:v>0.32</c:v>
                </c:pt>
                <c:pt idx="2">
                  <c:v>0.27</c:v>
                </c:pt>
                <c:pt idx="3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D60-194C-B321-A7AD5C796F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2800" b="0" i="0" kern="1200" spc="0" baseline="0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Amazon functions used</a:t>
            </a:r>
            <a:endParaRPr lang="en-US" sz="280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62" b="0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Gen Z</c:v>
                </c:pt>
              </c:strCache>
            </c:strRef>
          </c:tx>
          <c:spPr>
            <a:solidFill>
              <a:srgbClr val="10467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 Best sellers</c:v>
                </c:pt>
                <c:pt idx="1">
                  <c:v> Today's deals</c:v>
                </c:pt>
                <c:pt idx="2">
                  <c:v> New releases</c:v>
                </c:pt>
                <c:pt idx="3">
                  <c:v> Sales and deals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0.54</c:v>
                </c:pt>
                <c:pt idx="1">
                  <c:v>0.53</c:v>
                </c:pt>
                <c:pt idx="2">
                  <c:v>0.37</c:v>
                </c:pt>
                <c:pt idx="3">
                  <c:v>0.51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34-454E-842D-A82A76D24AE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Millennial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 Best sellers</c:v>
                </c:pt>
                <c:pt idx="1">
                  <c:v> Today's deals</c:v>
                </c:pt>
                <c:pt idx="2">
                  <c:v> New releases</c:v>
                </c:pt>
                <c:pt idx="3">
                  <c:v> Sales and deals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0.59</c:v>
                </c:pt>
                <c:pt idx="1">
                  <c:v>0.59</c:v>
                </c:pt>
                <c:pt idx="2">
                  <c:v>0.42</c:v>
                </c:pt>
                <c:pt idx="3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34-454E-842D-A82A76D24AE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Gen X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 Best sellers</c:v>
                </c:pt>
                <c:pt idx="1">
                  <c:v> Today's deals</c:v>
                </c:pt>
                <c:pt idx="2">
                  <c:v> New releases</c:v>
                </c:pt>
                <c:pt idx="3">
                  <c:v> Sales and deals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0">
                  <c:v>0.38</c:v>
                </c:pt>
                <c:pt idx="1">
                  <c:v>0.48</c:v>
                </c:pt>
                <c:pt idx="2">
                  <c:v>0.35</c:v>
                </c:pt>
                <c:pt idx="3">
                  <c:v>0.57999999999999996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234-454E-842D-A82A76D24AE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Boomer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 Best sellers</c:v>
                </c:pt>
                <c:pt idx="1">
                  <c:v> Today's deals</c:v>
                </c:pt>
                <c:pt idx="2">
                  <c:v> New releases</c:v>
                </c:pt>
                <c:pt idx="3">
                  <c:v> Sales and deals</c:v>
                </c:pt>
              </c:strCache>
            </c:strRef>
          </c:cat>
          <c:val>
            <c:numRef>
              <c:f>Sheet1!$E$2:$E$5</c:f>
              <c:numCache>
                <c:formatCode>0%</c:formatCode>
                <c:ptCount val="4"/>
                <c:pt idx="0">
                  <c:v>0.3</c:v>
                </c:pt>
                <c:pt idx="1">
                  <c:v>0.41</c:v>
                </c:pt>
                <c:pt idx="2">
                  <c:v>0.22</c:v>
                </c:pt>
                <c:pt idx="3">
                  <c:v>0.44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234-454E-842D-A82A76D24AE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72475263"/>
        <c:axId val="1872011903"/>
      </c:barChart>
      <c:catAx>
        <c:axId val="18724752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2011903"/>
        <c:crosses val="autoZero"/>
        <c:auto val="1"/>
        <c:lblAlgn val="ctr"/>
        <c:lblOffset val="100"/>
        <c:noMultiLvlLbl val="0"/>
      </c:catAx>
      <c:valAx>
        <c:axId val="1872011903"/>
        <c:scaling>
          <c:orientation val="minMax"/>
          <c:max val="0.70000000000000007"/>
        </c:scaling>
        <c:delete val="1"/>
        <c:axPos val="l"/>
        <c:numFmt formatCode="0%" sourceLinked="1"/>
        <c:majorTickMark val="out"/>
        <c:minorTickMark val="none"/>
        <c:tickLblPos val="nextTo"/>
        <c:crossAx val="18724752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2800" b="0" i="0" kern="1200" spc="0" baseline="0" dirty="0">
                <a:solidFill>
                  <a:srgbClr val="303030"/>
                </a:solidFill>
                <a:effectLst/>
                <a:latin typeface="Helvetica" pitchFamily="2" charset="0"/>
              </a:rPr>
              <a:t>Use Amazon to research a product planned to buy elsewhere</a:t>
            </a:r>
            <a:endParaRPr lang="en-US" sz="280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62" b="0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0%</c:formatCode>
                <c:ptCount val="1"/>
                <c:pt idx="0">
                  <c:v>0.64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AF-4043-8941-C919D933A9D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Gen Z</c:v>
                </c:pt>
              </c:strCache>
            </c:strRef>
          </c:tx>
          <c:spPr>
            <a:solidFill>
              <a:srgbClr val="10467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0%</c:formatCode>
                <c:ptCount val="1"/>
                <c:pt idx="0">
                  <c:v>0.55000000000000004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AF-4043-8941-C919D933A9D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Millennial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0%</c:formatCode>
                <c:ptCount val="1"/>
                <c:pt idx="0">
                  <c:v>0.76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DAF-4043-8941-C919D933A9D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Gen X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0%</c:formatCode>
                <c:ptCount val="1"/>
                <c:pt idx="0">
                  <c:v>0.59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DAF-4043-8941-C919D933A9D8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Boomer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Sheet1!$F$2</c:f>
              <c:numCache>
                <c:formatCode>0%</c:formatCode>
                <c:ptCount val="1"/>
                <c:pt idx="0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DAF-4043-8941-C919D933A9D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72475263"/>
        <c:axId val="1872011903"/>
      </c:barChart>
      <c:catAx>
        <c:axId val="18724752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2011903"/>
        <c:crosses val="autoZero"/>
        <c:auto val="1"/>
        <c:lblAlgn val="ctr"/>
        <c:lblOffset val="100"/>
        <c:noMultiLvlLbl val="0"/>
      </c:catAx>
      <c:valAx>
        <c:axId val="1872011903"/>
        <c:scaling>
          <c:orientation val="minMax"/>
          <c:max val="0.9"/>
        </c:scaling>
        <c:delete val="1"/>
        <c:axPos val="l"/>
        <c:numFmt formatCode="0%" sourceLinked="1"/>
        <c:majorTickMark val="out"/>
        <c:minorTickMark val="none"/>
        <c:tickLblPos val="nextTo"/>
        <c:crossAx val="18724752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Frequency of purchasing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Amazon</a:t>
            </a:r>
            <a:r>
              <a:rPr lang="en-US" sz="28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Basics</a:t>
            </a:r>
            <a:r>
              <a:rPr lang="en-US" sz="2800" baseline="0" dirty="0">
                <a:latin typeface="Arial" panose="020B0604020202020204" pitchFamily="34" charset="0"/>
                <a:cs typeface="Arial" panose="020B0604020202020204" pitchFamily="34" charset="0"/>
              </a:rPr>
              <a:t> products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62" b="0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Never</c:v>
                </c:pt>
                <c:pt idx="1">
                  <c:v>Once</c:v>
                </c:pt>
                <c:pt idx="2">
                  <c:v>A few times</c:v>
                </c:pt>
                <c:pt idx="3">
                  <c:v>Many times</c:v>
                </c:pt>
                <c:pt idx="4">
                  <c:v>Regularly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0.36</c:v>
                </c:pt>
                <c:pt idx="1">
                  <c:v>0.08</c:v>
                </c:pt>
                <c:pt idx="2">
                  <c:v>0.37</c:v>
                </c:pt>
                <c:pt idx="3">
                  <c:v>0.12</c:v>
                </c:pt>
                <c:pt idx="4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34-454E-842D-A82A76D24AE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Gen Z</c:v>
                </c:pt>
              </c:strCache>
            </c:strRef>
          </c:tx>
          <c:spPr>
            <a:solidFill>
              <a:srgbClr val="10467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Never</c:v>
                </c:pt>
                <c:pt idx="1">
                  <c:v>Once</c:v>
                </c:pt>
                <c:pt idx="2">
                  <c:v>A few times</c:v>
                </c:pt>
                <c:pt idx="3">
                  <c:v>Many times</c:v>
                </c:pt>
                <c:pt idx="4">
                  <c:v>Regularly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0.36</c:v>
                </c:pt>
                <c:pt idx="1">
                  <c:v>0.06</c:v>
                </c:pt>
                <c:pt idx="2">
                  <c:v>0.4</c:v>
                </c:pt>
                <c:pt idx="3">
                  <c:v>0.09</c:v>
                </c:pt>
                <c:pt idx="4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34-454E-842D-A82A76D24AE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Millennial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Never</c:v>
                </c:pt>
                <c:pt idx="1">
                  <c:v>Once</c:v>
                </c:pt>
                <c:pt idx="2">
                  <c:v>A few times</c:v>
                </c:pt>
                <c:pt idx="3">
                  <c:v>Many times</c:v>
                </c:pt>
                <c:pt idx="4">
                  <c:v>Regularly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0.27</c:v>
                </c:pt>
                <c:pt idx="1">
                  <c:v>0.1</c:v>
                </c:pt>
                <c:pt idx="2">
                  <c:v>0.35</c:v>
                </c:pt>
                <c:pt idx="3">
                  <c:v>0.15</c:v>
                </c:pt>
                <c:pt idx="4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234-454E-842D-A82A76D24AE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Gen X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Never</c:v>
                </c:pt>
                <c:pt idx="1">
                  <c:v>Once</c:v>
                </c:pt>
                <c:pt idx="2">
                  <c:v>A few times</c:v>
                </c:pt>
                <c:pt idx="3">
                  <c:v>Many times</c:v>
                </c:pt>
                <c:pt idx="4">
                  <c:v>Regularly</c:v>
                </c:pt>
              </c:strCache>
            </c:strRef>
          </c:cat>
          <c:val>
            <c:numRef>
              <c:f>Sheet1!$E$2:$E$6</c:f>
              <c:numCache>
                <c:formatCode>0%</c:formatCode>
                <c:ptCount val="5"/>
                <c:pt idx="0">
                  <c:v>0.38</c:v>
                </c:pt>
                <c:pt idx="1">
                  <c:v>7.0000000000000007E-2</c:v>
                </c:pt>
                <c:pt idx="2">
                  <c:v>0.41</c:v>
                </c:pt>
                <c:pt idx="3">
                  <c:v>0.09</c:v>
                </c:pt>
                <c:pt idx="4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234-454E-842D-A82A76D24AEE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Boomer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Never</c:v>
                </c:pt>
                <c:pt idx="1">
                  <c:v>Once</c:v>
                </c:pt>
                <c:pt idx="2">
                  <c:v>A few times</c:v>
                </c:pt>
                <c:pt idx="3">
                  <c:v>Many times</c:v>
                </c:pt>
                <c:pt idx="4">
                  <c:v>Regularly</c:v>
                </c:pt>
              </c:strCache>
            </c:strRef>
          </c:cat>
          <c:val>
            <c:numRef>
              <c:f>Sheet1!$F$2:$F$6</c:f>
              <c:numCache>
                <c:formatCode>0%</c:formatCode>
                <c:ptCount val="5"/>
                <c:pt idx="0">
                  <c:v>0.45</c:v>
                </c:pt>
                <c:pt idx="1">
                  <c:v>7.0000000000000007E-2</c:v>
                </c:pt>
                <c:pt idx="2">
                  <c:v>0.35</c:v>
                </c:pt>
                <c:pt idx="3">
                  <c:v>0.12</c:v>
                </c:pt>
                <c:pt idx="4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234-454E-842D-A82A76D24AE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72475263"/>
        <c:axId val="1872011903"/>
      </c:barChart>
      <c:catAx>
        <c:axId val="18724752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2011903"/>
        <c:crosses val="autoZero"/>
        <c:auto val="1"/>
        <c:lblAlgn val="ctr"/>
        <c:lblOffset val="100"/>
        <c:noMultiLvlLbl val="0"/>
      </c:catAx>
      <c:valAx>
        <c:axId val="1872011903"/>
        <c:scaling>
          <c:orientation val="minMax"/>
          <c:max val="0.5"/>
        </c:scaling>
        <c:delete val="1"/>
        <c:axPos val="l"/>
        <c:numFmt formatCode="0%" sourceLinked="1"/>
        <c:majorTickMark val="out"/>
        <c:minorTickMark val="none"/>
        <c:tickLblPos val="nextTo"/>
        <c:crossAx val="18724752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 2020</c:v>
                </c:pt>
              </c:strCache>
            </c:strRef>
          </c:tx>
          <c:spPr>
            <a:solidFill>
              <a:sysClr val="window" lastClr="FFFFFF">
                <a:lumMod val="75000"/>
              </a:sys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Never</c:v>
                </c:pt>
                <c:pt idx="1">
                  <c:v>Once</c:v>
                </c:pt>
                <c:pt idx="2">
                  <c:v>A few times</c:v>
                </c:pt>
                <c:pt idx="3">
                  <c:v>Many times</c:v>
                </c:pt>
                <c:pt idx="4">
                  <c:v>Regularly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0.4</c:v>
                </c:pt>
                <c:pt idx="1">
                  <c:v>0.11</c:v>
                </c:pt>
                <c:pt idx="2">
                  <c:v>0.33</c:v>
                </c:pt>
                <c:pt idx="3">
                  <c:v>0.11</c:v>
                </c:pt>
                <c:pt idx="4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34-454E-842D-A82A76D24AE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All 2022</c:v>
                </c:pt>
              </c:strCache>
            </c:strRef>
          </c:tx>
          <c:spPr>
            <a:solidFill>
              <a:sysClr val="windowText" lastClr="000000">
                <a:lumMod val="75000"/>
                <a:lumOff val="25000"/>
              </a:sysClr>
            </a:solidFill>
            <a:ln>
              <a:solidFill>
                <a:sysClr val="windowText" lastClr="000000">
                  <a:lumMod val="50000"/>
                  <a:lumOff val="50000"/>
                </a:sys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Never</c:v>
                </c:pt>
                <c:pt idx="1">
                  <c:v>Once</c:v>
                </c:pt>
                <c:pt idx="2">
                  <c:v>A few times</c:v>
                </c:pt>
                <c:pt idx="3">
                  <c:v>Many times</c:v>
                </c:pt>
                <c:pt idx="4">
                  <c:v>Regularly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0.36</c:v>
                </c:pt>
                <c:pt idx="1">
                  <c:v>0.08</c:v>
                </c:pt>
                <c:pt idx="2">
                  <c:v>0.37</c:v>
                </c:pt>
                <c:pt idx="3">
                  <c:v>0.12</c:v>
                </c:pt>
                <c:pt idx="4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34-454E-842D-A82A76D24AE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-25"/>
        <c:axId val="1872475263"/>
        <c:axId val="1872011903"/>
      </c:barChart>
      <c:catAx>
        <c:axId val="18724752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2011903"/>
        <c:crosses val="autoZero"/>
        <c:auto val="1"/>
        <c:lblAlgn val="ctr"/>
        <c:lblOffset val="100"/>
        <c:noMultiLvlLbl val="0"/>
      </c:catAx>
      <c:valAx>
        <c:axId val="1872011903"/>
        <c:scaling>
          <c:orientation val="minMax"/>
          <c:max val="0.5"/>
        </c:scaling>
        <c:delete val="1"/>
        <c:axPos val="l"/>
        <c:numFmt formatCode="0%" sourceLinked="1"/>
        <c:majorTickMark val="none"/>
        <c:minorTickMark val="none"/>
        <c:tickLblPos val="nextTo"/>
        <c:crossAx val="18724752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Female 2020</c:v>
                </c:pt>
              </c:strCache>
            </c:strRef>
          </c:tx>
          <c:spPr>
            <a:solidFill>
              <a:srgbClr val="FFCBE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Never</c:v>
                </c:pt>
                <c:pt idx="1">
                  <c:v>Once</c:v>
                </c:pt>
                <c:pt idx="2">
                  <c:v>A few times</c:v>
                </c:pt>
                <c:pt idx="3">
                  <c:v>Many times</c:v>
                </c:pt>
                <c:pt idx="4">
                  <c:v>Regularly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0.47</c:v>
                </c:pt>
                <c:pt idx="1">
                  <c:v>0.13</c:v>
                </c:pt>
                <c:pt idx="2">
                  <c:v>0.31</c:v>
                </c:pt>
                <c:pt idx="3">
                  <c:v>0.05</c:v>
                </c:pt>
                <c:pt idx="4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A2-2343-AD6E-F0DD1851316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Female 2022</c:v>
                </c:pt>
              </c:strCache>
            </c:strRef>
          </c:tx>
          <c:spPr>
            <a:solidFill>
              <a:srgbClr val="E136D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Never</c:v>
                </c:pt>
                <c:pt idx="1">
                  <c:v>Once</c:v>
                </c:pt>
                <c:pt idx="2">
                  <c:v>A few times</c:v>
                </c:pt>
                <c:pt idx="3">
                  <c:v>Many times</c:v>
                </c:pt>
                <c:pt idx="4">
                  <c:v>Regularly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0.39</c:v>
                </c:pt>
                <c:pt idx="1">
                  <c:v>0.1</c:v>
                </c:pt>
                <c:pt idx="2">
                  <c:v>0.35</c:v>
                </c:pt>
                <c:pt idx="3">
                  <c:v>0.12</c:v>
                </c:pt>
                <c:pt idx="4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7A2-2343-AD6E-F0DD1851316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-25"/>
        <c:axId val="1872475263"/>
        <c:axId val="1872011903"/>
      </c:barChart>
      <c:catAx>
        <c:axId val="18724752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2011903"/>
        <c:crosses val="autoZero"/>
        <c:auto val="1"/>
        <c:lblAlgn val="ctr"/>
        <c:lblOffset val="100"/>
        <c:noMultiLvlLbl val="0"/>
      </c:catAx>
      <c:valAx>
        <c:axId val="1872011903"/>
        <c:scaling>
          <c:orientation val="minMax"/>
          <c:max val="0.5"/>
        </c:scaling>
        <c:delete val="1"/>
        <c:axPos val="l"/>
        <c:numFmt formatCode="0%" sourceLinked="1"/>
        <c:majorTickMark val="none"/>
        <c:minorTickMark val="none"/>
        <c:tickLblPos val="nextTo"/>
        <c:crossAx val="18724752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Male 2020</c:v>
                </c:pt>
              </c:strCache>
            </c:strRef>
          </c:tx>
          <c:spPr>
            <a:solidFill>
              <a:srgbClr val="A0DFF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Never</c:v>
                </c:pt>
                <c:pt idx="1">
                  <c:v>Once</c:v>
                </c:pt>
                <c:pt idx="2">
                  <c:v>A few times</c:v>
                </c:pt>
                <c:pt idx="3">
                  <c:v>Many times</c:v>
                </c:pt>
                <c:pt idx="4">
                  <c:v>Regularly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0.31</c:v>
                </c:pt>
                <c:pt idx="1">
                  <c:v>0.08</c:v>
                </c:pt>
                <c:pt idx="2">
                  <c:v>0.36</c:v>
                </c:pt>
                <c:pt idx="3">
                  <c:v>0.2</c:v>
                </c:pt>
                <c:pt idx="4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71-874D-997C-4FBD8A029B7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Male 2022</c:v>
                </c:pt>
              </c:strCache>
            </c:strRef>
          </c:tx>
          <c:spPr>
            <a:solidFill>
              <a:srgbClr val="2A9BFF"/>
            </a:solidFill>
            <a:ln>
              <a:solidFill>
                <a:sysClr val="windowText" lastClr="000000">
                  <a:lumMod val="50000"/>
                  <a:lumOff val="50000"/>
                </a:sys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Never</c:v>
                </c:pt>
                <c:pt idx="1">
                  <c:v>Once</c:v>
                </c:pt>
                <c:pt idx="2">
                  <c:v>A few times</c:v>
                </c:pt>
                <c:pt idx="3">
                  <c:v>Many times</c:v>
                </c:pt>
                <c:pt idx="4">
                  <c:v>Regularly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0.33</c:v>
                </c:pt>
                <c:pt idx="1">
                  <c:v>0.06</c:v>
                </c:pt>
                <c:pt idx="2">
                  <c:v>0.39</c:v>
                </c:pt>
                <c:pt idx="3">
                  <c:v>0.12</c:v>
                </c:pt>
                <c:pt idx="4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D71-874D-997C-4FBD8A029B7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-25"/>
        <c:axId val="1872475263"/>
        <c:axId val="1872011903"/>
      </c:barChart>
      <c:catAx>
        <c:axId val="18724752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2011903"/>
        <c:crosses val="autoZero"/>
        <c:auto val="1"/>
        <c:lblAlgn val="ctr"/>
        <c:lblOffset val="100"/>
        <c:noMultiLvlLbl val="0"/>
      </c:catAx>
      <c:valAx>
        <c:axId val="1872011903"/>
        <c:scaling>
          <c:orientation val="minMax"/>
          <c:max val="0.5"/>
        </c:scaling>
        <c:delete val="1"/>
        <c:axPos val="l"/>
        <c:numFmt formatCode="0%" sourceLinked="1"/>
        <c:majorTickMark val="none"/>
        <c:minorTickMark val="none"/>
        <c:tickLblPos val="nextTo"/>
        <c:crossAx val="18724752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pPr>
            <a:r>
              <a:rPr lang="en-US" dirty="0">
                <a:solidFill>
                  <a:schemeClr val="bg1"/>
                </a:solidFill>
              </a:rPr>
              <a:t>Gender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bg1"/>
              </a:solidFill>
              <a:latin typeface="+mj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911982338814378"/>
          <c:y val="0.12065272475421467"/>
          <c:w val="0.80070705604090853"/>
          <c:h val="0.7519745627206059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Gender</c:v>
                </c:pt>
              </c:strCache>
            </c:strRef>
          </c:tx>
          <c:spPr>
            <a:solidFill>
              <a:srgbClr val="FA7F24"/>
            </a:solidFill>
            <a:ln w="508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57AEF7">
                  <a:lumMod val="75000"/>
                </a:srgbClr>
              </a:solidFill>
              <a:ln w="508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C2F-5B4A-A95F-B91645EC603E}"/>
              </c:ext>
            </c:extLst>
          </c:dPt>
          <c:dPt>
            <c:idx val="1"/>
            <c:bubble3D val="0"/>
            <c:spPr>
              <a:solidFill>
                <a:srgbClr val="F7F3E9"/>
              </a:solidFill>
              <a:ln w="508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C2F-5B4A-A95F-B91645EC603E}"/>
              </c:ext>
            </c:extLst>
          </c:dPt>
          <c:dPt>
            <c:idx val="2"/>
            <c:bubble3D val="0"/>
            <c:spPr>
              <a:solidFill>
                <a:srgbClr val="FA7F24"/>
              </a:solidFill>
              <a:ln w="508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C2F-5B4A-A95F-B91645EC603E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000" b="0" i="0" u="none" strike="noStrike" kern="1200" baseline="0">
                      <a:solidFill>
                        <a:schemeClr val="bg1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CC2F-5B4A-A95F-B91645EC60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000" b="0" i="0" u="none" strike="noStrike" kern="1200" baseline="0">
                    <a:solidFill>
                      <a:schemeClr val="tx2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0.49</c:v>
                </c:pt>
                <c:pt idx="1">
                  <c:v>0.51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C2F-5B4A-A95F-B91645EC60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2800" b="0" i="0" baseline="0" dirty="0">
                <a:effectLst/>
              </a:rPr>
              <a:t>Percentage of online purchase locations in the past year</a:t>
            </a:r>
            <a:endParaRPr lang="en-US" sz="280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62" b="0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3583815028901737E-3"/>
          <c:y val="9.9068901303538182E-2"/>
          <c:w val="0.9872832369942196"/>
          <c:h val="0.669167583102391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 Amazon</c:v>
                </c:pt>
                <c:pt idx="1">
                  <c:v> Walmart</c:v>
                </c:pt>
                <c:pt idx="2">
                  <c:v> Target</c:v>
                </c:pt>
                <c:pt idx="3">
                  <c:v> Grocery store</c:v>
                </c:pt>
                <c:pt idx="4">
                  <c:v> Department store</c:v>
                </c:pt>
                <c:pt idx="5">
                  <c:v> Home Depot</c:v>
                </c:pt>
                <c:pt idx="6">
                  <c:v> Drug store</c:v>
                </c:pt>
                <c:pt idx="7">
                  <c:v> Best Buy</c:v>
                </c:pt>
                <c:pt idx="8">
                  <c:v> Club store</c:v>
                </c:pt>
                <c:pt idx="9">
                  <c:v> Chewy.com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10"/>
                <c:pt idx="0">
                  <c:v>0.78</c:v>
                </c:pt>
                <c:pt idx="1">
                  <c:v>0.55000000000000004</c:v>
                </c:pt>
                <c:pt idx="2">
                  <c:v>0.34</c:v>
                </c:pt>
                <c:pt idx="3">
                  <c:v>0.31</c:v>
                </c:pt>
                <c:pt idx="4">
                  <c:v>0.21</c:v>
                </c:pt>
                <c:pt idx="5">
                  <c:v>0.21</c:v>
                </c:pt>
                <c:pt idx="6">
                  <c:v>0.21</c:v>
                </c:pt>
                <c:pt idx="7">
                  <c:v>0.2</c:v>
                </c:pt>
                <c:pt idx="8">
                  <c:v>0.17</c:v>
                </c:pt>
                <c:pt idx="9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34-454E-842D-A82A76D24AE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72475263"/>
        <c:axId val="1872011903"/>
      </c:barChart>
      <c:catAx>
        <c:axId val="18724752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2011903"/>
        <c:crosses val="autoZero"/>
        <c:auto val="1"/>
        <c:lblAlgn val="ctr"/>
        <c:lblOffset val="100"/>
        <c:noMultiLvlLbl val="0"/>
      </c:catAx>
      <c:valAx>
        <c:axId val="1872011903"/>
        <c:scaling>
          <c:orientation val="minMax"/>
          <c:max val="0.85000000000000009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18724752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Percent of online</a:t>
            </a:r>
            <a:r>
              <a:rPr lang="en-US" sz="2800" baseline="0" dirty="0">
                <a:latin typeface="Arial" panose="020B0604020202020204" pitchFamily="34" charset="0"/>
                <a:cs typeface="Arial" panose="020B0604020202020204" pitchFamily="34" charset="0"/>
              </a:rPr>
              <a:t> shopping done on Amazon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62" b="0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Gen Z</c:v>
                </c:pt>
              </c:strCache>
            </c:strRef>
          </c:tx>
          <c:spPr>
            <a:solidFill>
              <a:srgbClr val="10467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1-20%</c:v>
                </c:pt>
                <c:pt idx="1">
                  <c:v>21-40%</c:v>
                </c:pt>
                <c:pt idx="2">
                  <c:v>41-60%</c:v>
                </c:pt>
                <c:pt idx="3">
                  <c:v>61-80%</c:v>
                </c:pt>
                <c:pt idx="4">
                  <c:v>81-100%</c:v>
                </c:pt>
                <c:pt idx="5">
                  <c:v>None (0%)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0.3</c:v>
                </c:pt>
                <c:pt idx="1">
                  <c:v>0.1</c:v>
                </c:pt>
                <c:pt idx="2">
                  <c:v>0.27</c:v>
                </c:pt>
                <c:pt idx="3">
                  <c:v>0.24</c:v>
                </c:pt>
                <c:pt idx="4">
                  <c:v>0.09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34-454E-842D-A82A76D24AE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Millennial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1-20%</c:v>
                </c:pt>
                <c:pt idx="1">
                  <c:v>21-40%</c:v>
                </c:pt>
                <c:pt idx="2">
                  <c:v>41-60%</c:v>
                </c:pt>
                <c:pt idx="3">
                  <c:v>61-80%</c:v>
                </c:pt>
                <c:pt idx="4">
                  <c:v>81-100%</c:v>
                </c:pt>
                <c:pt idx="5">
                  <c:v>None (0%)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0.22</c:v>
                </c:pt>
                <c:pt idx="1">
                  <c:v>0.26</c:v>
                </c:pt>
                <c:pt idx="2">
                  <c:v>0.23</c:v>
                </c:pt>
                <c:pt idx="3">
                  <c:v>0.14000000000000001</c:v>
                </c:pt>
                <c:pt idx="4">
                  <c:v>0.1</c:v>
                </c:pt>
                <c:pt idx="5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34-454E-842D-A82A76D24AE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Gen X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1-20%</c:v>
                </c:pt>
                <c:pt idx="1">
                  <c:v>21-40%</c:v>
                </c:pt>
                <c:pt idx="2">
                  <c:v>41-60%</c:v>
                </c:pt>
                <c:pt idx="3">
                  <c:v>61-80%</c:v>
                </c:pt>
                <c:pt idx="4">
                  <c:v>81-100%</c:v>
                </c:pt>
                <c:pt idx="5">
                  <c:v>None (0%)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6"/>
                <c:pt idx="0">
                  <c:v>0.26</c:v>
                </c:pt>
                <c:pt idx="1">
                  <c:v>0.21</c:v>
                </c:pt>
                <c:pt idx="2">
                  <c:v>0.2</c:v>
                </c:pt>
                <c:pt idx="3">
                  <c:v>0.15</c:v>
                </c:pt>
                <c:pt idx="4">
                  <c:v>0.1</c:v>
                </c:pt>
                <c:pt idx="5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234-454E-842D-A82A76D24AE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Boomer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1-20%</c:v>
                </c:pt>
                <c:pt idx="1">
                  <c:v>21-40%</c:v>
                </c:pt>
                <c:pt idx="2">
                  <c:v>41-60%</c:v>
                </c:pt>
                <c:pt idx="3">
                  <c:v>61-80%</c:v>
                </c:pt>
                <c:pt idx="4">
                  <c:v>81-100%</c:v>
                </c:pt>
                <c:pt idx="5">
                  <c:v>None (0%)</c:v>
                </c:pt>
              </c:strCache>
            </c:strRef>
          </c:cat>
          <c:val>
            <c:numRef>
              <c:f>Sheet1!$E$2:$E$7</c:f>
              <c:numCache>
                <c:formatCode>0%</c:formatCode>
                <c:ptCount val="6"/>
                <c:pt idx="0">
                  <c:v>0.31</c:v>
                </c:pt>
                <c:pt idx="1">
                  <c:v>0.16</c:v>
                </c:pt>
                <c:pt idx="2">
                  <c:v>0.11</c:v>
                </c:pt>
                <c:pt idx="3">
                  <c:v>0.2</c:v>
                </c:pt>
                <c:pt idx="4">
                  <c:v>0.1</c:v>
                </c:pt>
                <c:pt idx="5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C6-B046-9B68-D5270C43378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72475263"/>
        <c:axId val="1872011903"/>
      </c:barChart>
      <c:catAx>
        <c:axId val="18724752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2011903"/>
        <c:crosses val="autoZero"/>
        <c:auto val="1"/>
        <c:lblAlgn val="ctr"/>
        <c:lblOffset val="100"/>
        <c:noMultiLvlLbl val="0"/>
      </c:catAx>
      <c:valAx>
        <c:axId val="1872011903"/>
        <c:scaling>
          <c:orientation val="minMax"/>
          <c:max val="0.45"/>
        </c:scaling>
        <c:delete val="1"/>
        <c:axPos val="l"/>
        <c:numFmt formatCode="0%" sourceLinked="1"/>
        <c:majorTickMark val="out"/>
        <c:minorTickMark val="none"/>
        <c:tickLblPos val="nextTo"/>
        <c:crossAx val="1872475263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Timeframe</a:t>
            </a:r>
            <a:r>
              <a:rPr lang="en-US" sz="2800" baseline="0" dirty="0">
                <a:latin typeface="Arial" panose="020B0604020202020204" pitchFamily="34" charset="0"/>
                <a:cs typeface="Arial" panose="020B0604020202020204" pitchFamily="34" charset="0"/>
              </a:rPr>
              <a:t> of shopping Amazon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62" b="0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4 months or less</c:v>
                </c:pt>
                <c:pt idx="1">
                  <c:v>5-12 months</c:v>
                </c:pt>
                <c:pt idx="2">
                  <c:v>1-2 years</c:v>
                </c:pt>
                <c:pt idx="3">
                  <c:v>3-4 years</c:v>
                </c:pt>
                <c:pt idx="4">
                  <c:v>5 or more years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0.03</c:v>
                </c:pt>
                <c:pt idx="1">
                  <c:v>0.05</c:v>
                </c:pt>
                <c:pt idx="2">
                  <c:v>0.17</c:v>
                </c:pt>
                <c:pt idx="3">
                  <c:v>0.23</c:v>
                </c:pt>
                <c:pt idx="4">
                  <c:v>0.51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34-454E-842D-A82A76D24AE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Gen Z</c:v>
                </c:pt>
              </c:strCache>
            </c:strRef>
          </c:tx>
          <c:spPr>
            <a:solidFill>
              <a:srgbClr val="10467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4 months or less</c:v>
                </c:pt>
                <c:pt idx="1">
                  <c:v>5-12 months</c:v>
                </c:pt>
                <c:pt idx="2">
                  <c:v>1-2 years</c:v>
                </c:pt>
                <c:pt idx="3">
                  <c:v>3-4 years</c:v>
                </c:pt>
                <c:pt idx="4">
                  <c:v>5 or more years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7.0000000000000007E-2</c:v>
                </c:pt>
                <c:pt idx="1">
                  <c:v>0.09</c:v>
                </c:pt>
                <c:pt idx="2">
                  <c:v>0.25</c:v>
                </c:pt>
                <c:pt idx="3">
                  <c:v>0.27</c:v>
                </c:pt>
                <c:pt idx="4">
                  <c:v>0.32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34-454E-842D-A82A76D24AE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Millennial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4 months or less</c:v>
                </c:pt>
                <c:pt idx="1">
                  <c:v>5-12 months</c:v>
                </c:pt>
                <c:pt idx="2">
                  <c:v>1-2 years</c:v>
                </c:pt>
                <c:pt idx="3">
                  <c:v>3-4 years</c:v>
                </c:pt>
                <c:pt idx="4">
                  <c:v>5 or more years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0.02</c:v>
                </c:pt>
                <c:pt idx="1">
                  <c:v>7.0000000000000007E-2</c:v>
                </c:pt>
                <c:pt idx="2">
                  <c:v>0.17</c:v>
                </c:pt>
                <c:pt idx="3">
                  <c:v>0.28000000000000003</c:v>
                </c:pt>
                <c:pt idx="4">
                  <c:v>0.46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234-454E-842D-A82A76D24AE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Gen X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4 months or less</c:v>
                </c:pt>
                <c:pt idx="1">
                  <c:v>5-12 months</c:v>
                </c:pt>
                <c:pt idx="2">
                  <c:v>1-2 years</c:v>
                </c:pt>
                <c:pt idx="3">
                  <c:v>3-4 years</c:v>
                </c:pt>
                <c:pt idx="4">
                  <c:v>5 or more years</c:v>
                </c:pt>
              </c:strCache>
            </c:strRef>
          </c:cat>
          <c:val>
            <c:numRef>
              <c:f>Sheet1!$E$2:$E$6</c:f>
              <c:numCache>
                <c:formatCode>0%</c:formatCode>
                <c:ptCount val="5"/>
                <c:pt idx="0">
                  <c:v>0.06</c:v>
                </c:pt>
                <c:pt idx="1">
                  <c:v>0.04</c:v>
                </c:pt>
                <c:pt idx="2">
                  <c:v>0.15</c:v>
                </c:pt>
                <c:pt idx="3">
                  <c:v>0.17</c:v>
                </c:pt>
                <c:pt idx="4">
                  <c:v>0.57999999999999996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234-454E-842D-A82A76D24AEE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Boomer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4 months or less</c:v>
                </c:pt>
                <c:pt idx="1">
                  <c:v>5-12 months</c:v>
                </c:pt>
                <c:pt idx="2">
                  <c:v>1-2 years</c:v>
                </c:pt>
                <c:pt idx="3">
                  <c:v>3-4 years</c:v>
                </c:pt>
                <c:pt idx="4">
                  <c:v>5 or more years</c:v>
                </c:pt>
              </c:strCache>
            </c:strRef>
          </c:cat>
          <c:val>
            <c:numRef>
              <c:f>Sheet1!$F$2:$F$6</c:f>
              <c:numCache>
                <c:formatCode>0%</c:formatCode>
                <c:ptCount val="5"/>
                <c:pt idx="0">
                  <c:v>0.01</c:v>
                </c:pt>
                <c:pt idx="1">
                  <c:v>0.04</c:v>
                </c:pt>
                <c:pt idx="2">
                  <c:v>0.15</c:v>
                </c:pt>
                <c:pt idx="3">
                  <c:v>0.22</c:v>
                </c:pt>
                <c:pt idx="4">
                  <c:v>0.57999999999999996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234-454E-842D-A82A76D24AE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72475263"/>
        <c:axId val="1872011903"/>
      </c:barChart>
      <c:catAx>
        <c:axId val="18724752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2011903"/>
        <c:crosses val="autoZero"/>
        <c:auto val="1"/>
        <c:lblAlgn val="ctr"/>
        <c:lblOffset val="100"/>
        <c:noMultiLvlLbl val="0"/>
      </c:catAx>
      <c:valAx>
        <c:axId val="1872011903"/>
        <c:scaling>
          <c:orientation val="minMax"/>
          <c:max val="0.65000000000000013"/>
        </c:scaling>
        <c:delete val="1"/>
        <c:axPos val="l"/>
        <c:numFmt formatCode="0%" sourceLinked="1"/>
        <c:majorTickMark val="out"/>
        <c:minorTickMark val="none"/>
        <c:tickLblPos val="nextTo"/>
        <c:crossAx val="18724752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2800" b="0" i="0" kern="1200" spc="0" baseline="0" dirty="0">
                <a:solidFill>
                  <a:srgbClr val="59595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% Who are Amazon Prime members</a:t>
            </a:r>
            <a:endParaRPr lang="en-US" sz="280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62" b="0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0%</c:formatCode>
                <c:ptCount val="1"/>
                <c:pt idx="0">
                  <c:v>0.71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AF-4043-8941-C919D933A9D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Gen Z</c:v>
                </c:pt>
              </c:strCache>
            </c:strRef>
          </c:tx>
          <c:spPr>
            <a:solidFill>
              <a:srgbClr val="10467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0%</c:formatCode>
                <c:ptCount val="1"/>
                <c:pt idx="0">
                  <c:v>0.66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AF-4043-8941-C919D933A9D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Millennial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0%</c:formatCode>
                <c:ptCount val="1"/>
                <c:pt idx="0">
                  <c:v>0.78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DAF-4043-8941-C919D933A9D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Gen X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0%</c:formatCode>
                <c:ptCount val="1"/>
                <c:pt idx="0">
                  <c:v>0.72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DAF-4043-8941-C919D933A9D8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Boomer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Sheet1!$F$2</c:f>
              <c:numCache>
                <c:formatCode>0%</c:formatCode>
                <c:ptCount val="1"/>
                <c:pt idx="0">
                  <c:v>0.64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DAF-4043-8941-C919D933A9D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72475263"/>
        <c:axId val="1872011903"/>
      </c:barChart>
      <c:catAx>
        <c:axId val="18724752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2011903"/>
        <c:crosses val="autoZero"/>
        <c:auto val="1"/>
        <c:lblAlgn val="ctr"/>
        <c:lblOffset val="100"/>
        <c:noMultiLvlLbl val="0"/>
      </c:catAx>
      <c:valAx>
        <c:axId val="1872011903"/>
        <c:scaling>
          <c:orientation val="minMax"/>
          <c:max val="0.9"/>
        </c:scaling>
        <c:delete val="1"/>
        <c:axPos val="l"/>
        <c:numFmt formatCode="0%" sourceLinked="1"/>
        <c:majorTickMark val="out"/>
        <c:minorTickMark val="none"/>
        <c:tickLblPos val="nextTo"/>
        <c:crossAx val="18724752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Length of Amazon Prime membership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62" b="0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4 months or less</c:v>
                </c:pt>
                <c:pt idx="1">
                  <c:v>5-12 months</c:v>
                </c:pt>
                <c:pt idx="2">
                  <c:v>1-2 years</c:v>
                </c:pt>
                <c:pt idx="3">
                  <c:v>3-4 years</c:v>
                </c:pt>
                <c:pt idx="4">
                  <c:v>5 or more years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0.06</c:v>
                </c:pt>
                <c:pt idx="1">
                  <c:v>0.09</c:v>
                </c:pt>
                <c:pt idx="2">
                  <c:v>0.28000000000000003</c:v>
                </c:pt>
                <c:pt idx="3">
                  <c:v>0.25</c:v>
                </c:pt>
                <c:pt idx="4">
                  <c:v>0.31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34-454E-842D-A82A76D24AE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Gen Z</c:v>
                </c:pt>
              </c:strCache>
            </c:strRef>
          </c:tx>
          <c:spPr>
            <a:solidFill>
              <a:srgbClr val="10467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4 months or less</c:v>
                </c:pt>
                <c:pt idx="1">
                  <c:v>5-12 months</c:v>
                </c:pt>
                <c:pt idx="2">
                  <c:v>1-2 years</c:v>
                </c:pt>
                <c:pt idx="3">
                  <c:v>3-4 years</c:v>
                </c:pt>
                <c:pt idx="4">
                  <c:v>5 or more years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0.26</c:v>
                </c:pt>
                <c:pt idx="1">
                  <c:v>0.16</c:v>
                </c:pt>
                <c:pt idx="2">
                  <c:v>0.39</c:v>
                </c:pt>
                <c:pt idx="3">
                  <c:v>0.13</c:v>
                </c:pt>
                <c:pt idx="4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34-454E-842D-A82A76D24AE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Millennial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4 months or less</c:v>
                </c:pt>
                <c:pt idx="1">
                  <c:v>5-12 months</c:v>
                </c:pt>
                <c:pt idx="2">
                  <c:v>1-2 years</c:v>
                </c:pt>
                <c:pt idx="3">
                  <c:v>3-4 years</c:v>
                </c:pt>
                <c:pt idx="4">
                  <c:v>5 or more years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0.05</c:v>
                </c:pt>
                <c:pt idx="1">
                  <c:v>0.11</c:v>
                </c:pt>
                <c:pt idx="2">
                  <c:v>0.3</c:v>
                </c:pt>
                <c:pt idx="3">
                  <c:v>0.28000000000000003</c:v>
                </c:pt>
                <c:pt idx="4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234-454E-842D-A82A76D24AE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Gen X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4 months or less</c:v>
                </c:pt>
                <c:pt idx="1">
                  <c:v>5-12 months</c:v>
                </c:pt>
                <c:pt idx="2">
                  <c:v>1-2 years</c:v>
                </c:pt>
                <c:pt idx="3">
                  <c:v>3-4 years</c:v>
                </c:pt>
                <c:pt idx="4">
                  <c:v>5 or more years</c:v>
                </c:pt>
              </c:strCache>
            </c:strRef>
          </c:cat>
          <c:val>
            <c:numRef>
              <c:f>Sheet1!$E$2:$E$6</c:f>
              <c:numCache>
                <c:formatCode>0%</c:formatCode>
                <c:ptCount val="5"/>
                <c:pt idx="0">
                  <c:v>0.04</c:v>
                </c:pt>
                <c:pt idx="1">
                  <c:v>7.0000000000000007E-2</c:v>
                </c:pt>
                <c:pt idx="2">
                  <c:v>0.23</c:v>
                </c:pt>
                <c:pt idx="3">
                  <c:v>0.24</c:v>
                </c:pt>
                <c:pt idx="4">
                  <c:v>0.42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234-454E-842D-A82A76D24AEE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Boomer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4 months or less</c:v>
                </c:pt>
                <c:pt idx="1">
                  <c:v>5-12 months</c:v>
                </c:pt>
                <c:pt idx="2">
                  <c:v>1-2 years</c:v>
                </c:pt>
                <c:pt idx="3">
                  <c:v>3-4 years</c:v>
                </c:pt>
                <c:pt idx="4">
                  <c:v>5 or more years</c:v>
                </c:pt>
              </c:strCache>
            </c:strRef>
          </c:cat>
          <c:val>
            <c:numRef>
              <c:f>Sheet1!$F$2:$F$6</c:f>
              <c:numCache>
                <c:formatCode>0%</c:formatCode>
                <c:ptCount val="5"/>
                <c:pt idx="0">
                  <c:v>0.02</c:v>
                </c:pt>
                <c:pt idx="1">
                  <c:v>0.06</c:v>
                </c:pt>
                <c:pt idx="2">
                  <c:v>0.27</c:v>
                </c:pt>
                <c:pt idx="3">
                  <c:v>0.27</c:v>
                </c:pt>
                <c:pt idx="4">
                  <c:v>0.38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234-454E-842D-A82A76D24AE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72475263"/>
        <c:axId val="1872011903"/>
      </c:barChart>
      <c:catAx>
        <c:axId val="18724752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2011903"/>
        <c:crosses val="autoZero"/>
        <c:auto val="1"/>
        <c:lblAlgn val="ctr"/>
        <c:lblOffset val="100"/>
        <c:noMultiLvlLbl val="0"/>
      </c:catAx>
      <c:valAx>
        <c:axId val="1872011903"/>
        <c:scaling>
          <c:orientation val="minMax"/>
          <c:max val="0.5"/>
        </c:scaling>
        <c:delete val="1"/>
        <c:axPos val="l"/>
        <c:numFmt formatCode="0%" sourceLinked="1"/>
        <c:majorTickMark val="out"/>
        <c:minorTickMark val="none"/>
        <c:tickLblPos val="nextTo"/>
        <c:crossAx val="18724752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2800" b="0" i="0" baseline="0" dirty="0">
                <a:effectLst/>
              </a:rPr>
              <a:t>Annual spend on Amazon in a normal year</a:t>
            </a:r>
            <a:endParaRPr lang="en-US" sz="280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62" b="0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3583815028901737E-3"/>
          <c:y val="9.9068901303538182E-2"/>
          <c:w val="0.9872832369942196"/>
          <c:h val="0.669167583102391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Less than $500</c:v>
                </c:pt>
                <c:pt idx="1">
                  <c:v>$500 - $999</c:v>
                </c:pt>
                <c:pt idx="2">
                  <c:v>$1,000 - $1,999</c:v>
                </c:pt>
                <c:pt idx="3">
                  <c:v>$2,000 - $3,999</c:v>
                </c:pt>
                <c:pt idx="4">
                  <c:v>$4,000 - $5,999</c:v>
                </c:pt>
                <c:pt idx="5">
                  <c:v>$6,000 - $7,999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0.35</c:v>
                </c:pt>
                <c:pt idx="1">
                  <c:v>0.26</c:v>
                </c:pt>
                <c:pt idx="2">
                  <c:v>0.15</c:v>
                </c:pt>
                <c:pt idx="3">
                  <c:v>0.12</c:v>
                </c:pt>
                <c:pt idx="4">
                  <c:v>0.08</c:v>
                </c:pt>
                <c:pt idx="5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34-454E-842D-A82A76D24AE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72475263"/>
        <c:axId val="1872011903"/>
      </c:barChart>
      <c:catAx>
        <c:axId val="18724752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2011903"/>
        <c:crosses val="autoZero"/>
        <c:auto val="1"/>
        <c:lblAlgn val="ctr"/>
        <c:lblOffset val="100"/>
        <c:noMultiLvlLbl val="0"/>
      </c:catAx>
      <c:valAx>
        <c:axId val="1872011903"/>
        <c:scaling>
          <c:orientation val="minMax"/>
          <c:max val="0.45"/>
        </c:scaling>
        <c:delete val="1"/>
        <c:axPos val="l"/>
        <c:numFmt formatCode="0%" sourceLinked="1"/>
        <c:majorTickMark val="out"/>
        <c:minorTickMark val="none"/>
        <c:tickLblPos val="nextTo"/>
        <c:crossAx val="18724752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162DC5-9237-1648-B708-F6D05492BE26}" type="datetimeFigureOut">
              <a:rPr lang="en-US" smtClean="0"/>
              <a:t>6/10/22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37055C-44E0-B643-843B-78343DB94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664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446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891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3337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7783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2229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674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1120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5566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37055C-44E0-B643-843B-78343DB9445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67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37055C-44E0-B643-843B-78343DB9445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676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37055C-44E0-B643-843B-78343DB9445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676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Amazon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37055C-44E0-B643-843B-78343DB9445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4699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37055C-44E0-B643-843B-78343DB9445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67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13;p3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9CC5131-9871-5840-B840-314A0BBE4C41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219200" y="914401"/>
            <a:ext cx="2796209" cy="91439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0;p31">
            <a:extLst>
              <a:ext uri="{FF2B5EF4-FFF2-40B4-BE49-F238E27FC236}">
                <a16:creationId xmlns:a16="http://schemas.microsoft.com/office/drawing/2014/main" id="{20571C61-F47E-134F-8E45-9BCC7B2EA20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06496" y="5369757"/>
            <a:ext cx="21971004" cy="2976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Arial Black"/>
              <a:buNone/>
              <a:defRPr sz="9600" b="1" i="0">
                <a:solidFill>
                  <a:schemeClr val="lt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 dirty="0"/>
          </a:p>
        </p:txBody>
      </p:sp>
      <p:pic>
        <p:nvPicPr>
          <p:cNvPr id="10" name="Google Shape;12;p31">
            <a:extLst>
              <a:ext uri="{FF2B5EF4-FFF2-40B4-BE49-F238E27FC236}">
                <a16:creationId xmlns:a16="http://schemas.microsoft.com/office/drawing/2014/main" id="{2BF07750-8CD5-D340-9073-736AB524E5A6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1206495" y="4566929"/>
            <a:ext cx="3670305" cy="18397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139;p1">
            <a:extLst>
              <a:ext uri="{FF2B5EF4-FFF2-40B4-BE49-F238E27FC236}">
                <a16:creationId xmlns:a16="http://schemas.microsoft.com/office/drawing/2014/main" id="{AF14E92C-088B-1D48-B671-5B340D77A236}"/>
              </a:ext>
            </a:extLst>
          </p:cNvPr>
          <p:cNvSpPr txBox="1">
            <a:spLocks/>
          </p:cNvSpPr>
          <p:nvPr userDrawn="1"/>
        </p:nvSpPr>
        <p:spPr>
          <a:xfrm>
            <a:off x="8521700" y="11255452"/>
            <a:ext cx="12814300" cy="149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44"/>
              <a:buFont typeface="Palatino"/>
              <a:buNone/>
              <a:defRPr sz="2800" b="0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914400" marR="0" lvl="1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20"/>
              <a:buFont typeface="Palatino"/>
              <a:buNone/>
              <a:defRPr sz="4000" b="1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1371600" marR="0" lvl="2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20"/>
              <a:buFont typeface="Palatino"/>
              <a:buNone/>
              <a:defRPr sz="4000" b="1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1828800" marR="0" lvl="3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20"/>
              <a:buFont typeface="Palatino"/>
              <a:buNone/>
              <a:defRPr sz="4000" b="1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2286000" marR="0" lvl="4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20"/>
              <a:buFont typeface="Palatino"/>
              <a:buNone/>
              <a:defRPr sz="4000" b="1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L="2743200" marR="0" lvl="5" indent="-369189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L="3200400" marR="0" lvl="6" indent="-369189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L="3657600" marR="0" lvl="7" indent="-369189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L="4114800" marR="0" lvl="8" indent="-369189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44"/>
              <a:buFont typeface="Palatino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alatino"/>
              <a:ea typeface="Palatino"/>
              <a:sym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3311524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1833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4A0FA-EF28-BE4A-AAFB-452826411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703473-A8EF-5D48-B3FC-D5DEF78838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1C1ABF-8E5C-844F-8EE6-1A3B03A3C1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14384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A38BC-1DA2-6247-B053-D5864061B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FE9746-E7BB-274D-A4EE-FA9ABA938E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2D3D05-9F70-5B4C-A237-86D00260DC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93514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3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4D685-F2CD-0E49-A890-5612328F2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BEC3E7-EE5D-B84A-804F-C0A8700DD1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194736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F1B1CF-25D5-934D-B148-3BA677819B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51F2F8-59BD-A348-B88D-F0B48C5DB2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94774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8;p33">
            <a:extLst>
              <a:ext uri="{FF2B5EF4-FFF2-40B4-BE49-F238E27FC236}">
                <a16:creationId xmlns:a16="http://schemas.microsoft.com/office/drawing/2014/main" id="{ABEE46A5-E06F-4B4C-AD90-1F5FDE2E3D14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206495" y="914400"/>
            <a:ext cx="3670305" cy="1839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56;p33">
            <a:extLst>
              <a:ext uri="{FF2B5EF4-FFF2-40B4-BE49-F238E27FC236}">
                <a16:creationId xmlns:a16="http://schemas.microsoft.com/office/drawing/2014/main" id="{F0C96193-CA67-7B48-9EE6-EFEC694C901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06496" y="1098375"/>
            <a:ext cx="5499104" cy="164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alatino"/>
              <a:buNone/>
              <a:defRPr sz="3600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" name="Google Shape;55;p33">
            <a:extLst>
              <a:ext uri="{FF2B5EF4-FFF2-40B4-BE49-F238E27FC236}">
                <a16:creationId xmlns:a16="http://schemas.microsoft.com/office/drawing/2014/main" id="{6A2D8C67-6F66-1442-B141-63D6ABF58F45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12192000" y="0"/>
            <a:ext cx="12192000" cy="137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R="0" lvl="1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R="0" lvl="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R="0" lvl="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R="0" lvl="4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R="0" lvl="5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R="0" lvl="6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R="0" lvl="7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R="0" lvl="8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endParaRPr/>
          </a:p>
        </p:txBody>
      </p:sp>
      <p:sp>
        <p:nvSpPr>
          <p:cNvPr id="5" name="Google Shape;57;p33">
            <a:extLst>
              <a:ext uri="{FF2B5EF4-FFF2-40B4-BE49-F238E27FC236}">
                <a16:creationId xmlns:a16="http://schemas.microsoft.com/office/drawing/2014/main" id="{F9BFA9F3-964E-2448-B7A7-211D4A22C7C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21117469" y="807640"/>
            <a:ext cx="2060028" cy="1498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57238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46019-F012-FF4A-BE1A-CDD5DC598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95C1F5-CFD9-434D-8A27-A32AAE92AA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91155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3FED7-9FC4-1E4E-A1C0-E055732C5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EA1AA3-1450-8B4A-BFED-A9475C4682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01757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6E04B-2BA7-E64C-A135-23A1ECD3E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DB313-821F-D54A-A69E-2C6C707027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7D576E-046A-3748-A4CB-30DDFF6AA3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270974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886E3-E83F-3D4E-803D-7039C2358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700484-64E9-0B4B-8A8A-A55195A0F2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3E3612-8ABA-5F4E-9809-A2A6AA0A5A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CA23B9-77DB-634B-B8AD-3AEB98C1E4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AAB988-24E6-4B42-8C06-6F1B443BE3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5232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8;p33">
            <a:extLst>
              <a:ext uri="{FF2B5EF4-FFF2-40B4-BE49-F238E27FC236}">
                <a16:creationId xmlns:a16="http://schemas.microsoft.com/office/drawing/2014/main" id="{ABEE46A5-E06F-4B4C-AD90-1F5FDE2E3D14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206495" y="914400"/>
            <a:ext cx="3670305" cy="1839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56;p33">
            <a:extLst>
              <a:ext uri="{FF2B5EF4-FFF2-40B4-BE49-F238E27FC236}">
                <a16:creationId xmlns:a16="http://schemas.microsoft.com/office/drawing/2014/main" id="{F0C96193-CA67-7B48-9EE6-EFEC694C901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06496" y="1098375"/>
            <a:ext cx="5499104" cy="164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alatino"/>
              <a:buNone/>
              <a:defRPr sz="3600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" name="Google Shape;55;p33">
            <a:extLst>
              <a:ext uri="{FF2B5EF4-FFF2-40B4-BE49-F238E27FC236}">
                <a16:creationId xmlns:a16="http://schemas.microsoft.com/office/drawing/2014/main" id="{6A2D8C67-6F66-1442-B141-63D6ABF58F45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12192000" y="0"/>
            <a:ext cx="12192000" cy="137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R="0" lvl="1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R="0" lvl="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R="0" lvl="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R="0" lvl="4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R="0" lvl="5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R="0" lvl="6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R="0" lvl="7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R="0" lvl="8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endParaRPr/>
          </a:p>
        </p:txBody>
      </p:sp>
      <p:sp>
        <p:nvSpPr>
          <p:cNvPr id="5" name="Google Shape;57;p33">
            <a:extLst>
              <a:ext uri="{FF2B5EF4-FFF2-40B4-BE49-F238E27FC236}">
                <a16:creationId xmlns:a16="http://schemas.microsoft.com/office/drawing/2014/main" id="{F9BFA9F3-964E-2448-B7A7-211D4A22C7C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21117469" y="807640"/>
            <a:ext cx="2060028" cy="1498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47896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60987-95CC-914D-BC2D-3E3653F3B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557179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1CCF5-E690-E14C-A4EF-3281A5854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9D389C-9B22-144F-858B-C326AC65A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901EDB-3CE9-F34E-93F9-0A88CABD25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67915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659A1-3484-8B4A-8030-82E8EA7F0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6B4DF0-68CE-D149-B5D8-87F9BF403B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7DA884-3CFD-B545-B6FB-0BF7789311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21947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2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2021B-E0FA-6B49-ADF4-0AB58BC7F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5DB76C-5870-6F42-89A4-08A4F8DC9E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50014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7AD2C9-D085-0F4B-8D2B-508F2708F4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451C7D-80D7-E04E-86B3-1DB29862B8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30950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13;p3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9CC5131-9871-5840-B840-314A0BBE4C41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219200" y="914401"/>
            <a:ext cx="2796209" cy="91439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0;p31">
            <a:extLst>
              <a:ext uri="{FF2B5EF4-FFF2-40B4-BE49-F238E27FC236}">
                <a16:creationId xmlns:a16="http://schemas.microsoft.com/office/drawing/2014/main" id="{20571C61-F47E-134F-8E45-9BCC7B2EA20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06496" y="5369757"/>
            <a:ext cx="21971004" cy="2976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Arial Black"/>
              <a:buNone/>
              <a:defRPr sz="9600" b="1" i="0">
                <a:solidFill>
                  <a:schemeClr val="lt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 dirty="0"/>
          </a:p>
        </p:txBody>
      </p:sp>
      <p:pic>
        <p:nvPicPr>
          <p:cNvPr id="10" name="Google Shape;12;p31">
            <a:extLst>
              <a:ext uri="{FF2B5EF4-FFF2-40B4-BE49-F238E27FC236}">
                <a16:creationId xmlns:a16="http://schemas.microsoft.com/office/drawing/2014/main" id="{2BF07750-8CD5-D340-9073-736AB524E5A6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1206495" y="4566929"/>
            <a:ext cx="3670305" cy="18397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1;p31">
            <a:extLst>
              <a:ext uri="{FF2B5EF4-FFF2-40B4-BE49-F238E27FC236}">
                <a16:creationId xmlns:a16="http://schemas.microsoft.com/office/drawing/2014/main" id="{7591741F-2AC3-634E-BCF8-D28297336B5D}"/>
              </a:ext>
            </a:extLst>
          </p:cNvPr>
          <p:cNvSpPr txBox="1">
            <a:spLocks/>
          </p:cNvSpPr>
          <p:nvPr userDrawn="1"/>
        </p:nvSpPr>
        <p:spPr>
          <a:xfrm>
            <a:off x="8534400" y="8484334"/>
            <a:ext cx="12814300" cy="1491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44"/>
              <a:buFont typeface="Palatino"/>
              <a:buNone/>
              <a:defRPr sz="2800" b="0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914400" marR="0" lvl="1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20"/>
              <a:buFont typeface="Palatino"/>
              <a:buNone/>
              <a:defRPr sz="4000" b="1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1371600" marR="0" lvl="2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20"/>
              <a:buFont typeface="Palatino"/>
              <a:buNone/>
              <a:defRPr sz="4000" b="1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1828800" marR="0" lvl="3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20"/>
              <a:buFont typeface="Palatino"/>
              <a:buNone/>
              <a:defRPr sz="4000" b="1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2286000" marR="0" lvl="4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20"/>
              <a:buFont typeface="Palatino"/>
              <a:buNone/>
              <a:defRPr sz="4000" b="1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L="2743200" marR="0" lvl="5" indent="-369189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L="3200400" marR="0" lvl="6" indent="-369189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L="3657600" marR="0" lvl="7" indent="-369189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L="4114800" marR="0" lvl="8" indent="-369189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marL="4572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44"/>
              <a:buFont typeface="Palatino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"/>
                <a:ea typeface="Palatino"/>
                <a:sym typeface="Palatino"/>
              </a:rPr>
              <a:t>Click to add text</a:t>
            </a:r>
          </a:p>
        </p:txBody>
      </p:sp>
      <p:sp>
        <p:nvSpPr>
          <p:cNvPr id="18" name="Google Shape;14;p31">
            <a:extLst>
              <a:ext uri="{FF2B5EF4-FFF2-40B4-BE49-F238E27FC236}">
                <a16:creationId xmlns:a16="http://schemas.microsoft.com/office/drawing/2014/main" id="{35E339EC-D238-3844-85BA-4BA165CBAA99}"/>
              </a:ext>
            </a:extLst>
          </p:cNvPr>
          <p:cNvSpPr txBox="1">
            <a:spLocks/>
          </p:cNvSpPr>
          <p:nvPr userDrawn="1"/>
        </p:nvSpPr>
        <p:spPr>
          <a:xfrm>
            <a:off x="8534400" y="10271016"/>
            <a:ext cx="12814300" cy="911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52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2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2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2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2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69189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L="3200400" marR="0" lvl="6" indent="-369189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L="3657600" marR="0" lvl="7" indent="-369189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L="4114800" marR="0" lvl="8" indent="-369189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marL="4572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52"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4666456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B1FDE-4199-0642-B134-F618F8F84E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FF4828-D146-2544-8C97-BE2949D936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898135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46019-F012-FF4A-BE1A-CDD5DC598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95C1F5-CFD9-434D-8A27-A32AAE92AA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557735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3FED7-9FC4-1E4E-A1C0-E055732C5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EA1AA3-1450-8B4A-BFED-A9475C4682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46868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6E04B-2BA7-E64C-A135-23A1ECD3E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DB313-821F-D54A-A69E-2C6C707027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7D576E-046A-3748-A4CB-30DDFF6AA3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07585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82;p37">
            <a:extLst>
              <a:ext uri="{FF2B5EF4-FFF2-40B4-BE49-F238E27FC236}">
                <a16:creationId xmlns:a16="http://schemas.microsoft.com/office/drawing/2014/main" id="{668E61D4-E1BE-924B-9BE0-DA0EF33AAC3D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206495" y="914400"/>
            <a:ext cx="3670305" cy="1839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63;p34">
            <a:extLst>
              <a:ext uri="{FF2B5EF4-FFF2-40B4-BE49-F238E27FC236}">
                <a16:creationId xmlns:a16="http://schemas.microsoft.com/office/drawing/2014/main" id="{ABBB5A08-4D5A-1B4D-99F6-C93FF31FBD2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06495" y="1098375"/>
            <a:ext cx="6926851" cy="164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alatino"/>
              <a:buNone/>
              <a:defRPr sz="3600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" name="Google Shape;66;p34">
            <a:extLst>
              <a:ext uri="{FF2B5EF4-FFF2-40B4-BE49-F238E27FC236}">
                <a16:creationId xmlns:a16="http://schemas.microsoft.com/office/drawing/2014/main" id="{C04961F8-DBB0-DD4F-91F0-C73752967DA3}"/>
              </a:ext>
            </a:extLst>
          </p:cNvPr>
          <p:cNvSpPr>
            <a:spLocks noGrp="1"/>
          </p:cNvSpPr>
          <p:nvPr>
            <p:ph type="chart" idx="2"/>
          </p:nvPr>
        </p:nvSpPr>
        <p:spPr>
          <a:xfrm>
            <a:off x="1219200" y="3801895"/>
            <a:ext cx="7362825" cy="7362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R="0" lvl="1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R="0" lvl="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R="0" lvl="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R="0" lvl="4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R="0" lvl="5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R="0" lvl="6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R="0" lvl="7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R="0" lvl="8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endParaRPr/>
          </a:p>
        </p:txBody>
      </p:sp>
      <p:pic>
        <p:nvPicPr>
          <p:cNvPr id="6" name="Google Shape;60;p34">
            <a:extLst>
              <a:ext uri="{FF2B5EF4-FFF2-40B4-BE49-F238E27FC236}">
                <a16:creationId xmlns:a16="http://schemas.microsoft.com/office/drawing/2014/main" id="{E0D58E21-B9AD-BA47-B9C1-0F0D240235C3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11301293" y="0"/>
            <a:ext cx="11876203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64;p34">
            <a:extLst>
              <a:ext uri="{FF2B5EF4-FFF2-40B4-BE49-F238E27FC236}">
                <a16:creationId xmlns:a16="http://schemas.microsoft.com/office/drawing/2014/main" id="{812E5C20-1BD0-E240-9858-A5343CA1247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21117469" y="807640"/>
            <a:ext cx="2060028" cy="1498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8" name="Google Shape;67;p34">
            <a:extLst>
              <a:ext uri="{FF2B5EF4-FFF2-40B4-BE49-F238E27FC236}">
                <a16:creationId xmlns:a16="http://schemas.microsoft.com/office/drawing/2014/main" id="{6E10FC3E-092A-6C4D-9217-08322602B9BF}"/>
              </a:ext>
            </a:extLst>
          </p:cNvPr>
          <p:cNvCxnSpPr/>
          <p:nvPr userDrawn="1"/>
        </p:nvCxnSpPr>
        <p:spPr>
          <a:xfrm rot="-5400000">
            <a:off x="20024188" y="3939331"/>
            <a:ext cx="1818000" cy="1075500"/>
          </a:xfrm>
          <a:prstGeom prst="bentConnector2">
            <a:avLst/>
          </a:prstGeom>
          <a:noFill/>
          <a:ln w="31750" cap="flat" cmpd="sng">
            <a:solidFill>
              <a:srgbClr val="AFCC37"/>
            </a:solidFill>
            <a:prstDash val="solid"/>
            <a:miter lim="400000"/>
            <a:headEnd type="oval" w="med" len="med"/>
            <a:tailEnd type="none" w="sm" len="sm"/>
          </a:ln>
        </p:spPr>
      </p:cxnSp>
      <p:cxnSp>
        <p:nvCxnSpPr>
          <p:cNvPr id="9" name="Google Shape;69;p34">
            <a:extLst>
              <a:ext uri="{FF2B5EF4-FFF2-40B4-BE49-F238E27FC236}">
                <a16:creationId xmlns:a16="http://schemas.microsoft.com/office/drawing/2014/main" id="{98B2A5FD-599D-4245-AB6B-11A730D85805}"/>
              </a:ext>
            </a:extLst>
          </p:cNvPr>
          <p:cNvCxnSpPr/>
          <p:nvPr userDrawn="1"/>
        </p:nvCxnSpPr>
        <p:spPr>
          <a:xfrm rot="5400000" flipH="1">
            <a:off x="17107500" y="3034700"/>
            <a:ext cx="2208600" cy="1066800"/>
          </a:xfrm>
          <a:prstGeom prst="bentConnector2">
            <a:avLst/>
          </a:prstGeom>
          <a:noFill/>
          <a:ln w="31750" cap="flat" cmpd="sng">
            <a:solidFill>
              <a:srgbClr val="AFCC37"/>
            </a:solidFill>
            <a:prstDash val="solid"/>
            <a:miter lim="400000"/>
            <a:headEnd type="oval" w="med" len="med"/>
            <a:tailEnd type="none" w="sm" len="sm"/>
          </a:ln>
        </p:spPr>
      </p:cxnSp>
      <p:cxnSp>
        <p:nvCxnSpPr>
          <p:cNvPr id="10" name="Google Shape;70;p34">
            <a:extLst>
              <a:ext uri="{FF2B5EF4-FFF2-40B4-BE49-F238E27FC236}">
                <a16:creationId xmlns:a16="http://schemas.microsoft.com/office/drawing/2014/main" id="{8BED526F-E1BF-A64B-92E6-D6B7A432BA5D}"/>
              </a:ext>
            </a:extLst>
          </p:cNvPr>
          <p:cNvCxnSpPr/>
          <p:nvPr userDrawn="1"/>
        </p:nvCxnSpPr>
        <p:spPr>
          <a:xfrm rot="5400000">
            <a:off x="16979589" y="9517649"/>
            <a:ext cx="2530200" cy="1446900"/>
          </a:xfrm>
          <a:prstGeom prst="bentConnector2">
            <a:avLst/>
          </a:prstGeom>
          <a:noFill/>
          <a:ln w="31750" cap="flat" cmpd="sng">
            <a:solidFill>
              <a:srgbClr val="AFCC37"/>
            </a:solidFill>
            <a:prstDash val="solid"/>
            <a:miter lim="400000"/>
            <a:headEnd type="oval" w="med" len="med"/>
            <a:tailEnd type="none" w="sm" len="sm"/>
          </a:ln>
        </p:spPr>
      </p:cxnSp>
      <p:cxnSp>
        <p:nvCxnSpPr>
          <p:cNvPr id="11" name="Google Shape;72;p34">
            <a:extLst>
              <a:ext uri="{FF2B5EF4-FFF2-40B4-BE49-F238E27FC236}">
                <a16:creationId xmlns:a16="http://schemas.microsoft.com/office/drawing/2014/main" id="{0EE46500-6BA2-B648-82E3-538D0B5EE7ED}"/>
              </a:ext>
            </a:extLst>
          </p:cNvPr>
          <p:cNvCxnSpPr/>
          <p:nvPr userDrawn="1"/>
        </p:nvCxnSpPr>
        <p:spPr>
          <a:xfrm rot="5400000">
            <a:off x="11622415" y="8138858"/>
            <a:ext cx="1872600" cy="728700"/>
          </a:xfrm>
          <a:prstGeom prst="bentConnector2">
            <a:avLst/>
          </a:prstGeom>
          <a:noFill/>
          <a:ln w="31750" cap="flat" cmpd="sng">
            <a:solidFill>
              <a:srgbClr val="AFCC37"/>
            </a:solidFill>
            <a:prstDash val="solid"/>
            <a:miter lim="400000"/>
            <a:headEnd type="oval" w="med" len="med"/>
            <a:tailEnd type="none" w="sm" len="sm"/>
          </a:ln>
        </p:spPr>
      </p:cxnSp>
      <p:sp>
        <p:nvSpPr>
          <p:cNvPr id="12" name="Google Shape;61;p34">
            <a:extLst>
              <a:ext uri="{FF2B5EF4-FFF2-40B4-BE49-F238E27FC236}">
                <a16:creationId xmlns:a16="http://schemas.microsoft.com/office/drawing/2014/main" id="{E3AB69D4-24B2-0642-A285-DB32E141D1D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6032163" y="1930400"/>
            <a:ext cx="1646237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1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marR="0" lvl="1" indent="-22860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1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1371600" marR="0" lvl="2" indent="-22860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1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1828800" marR="0" lvl="3" indent="-22860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1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2286000" lvl="4" indent="-369189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 dirty="0"/>
          </a:p>
        </p:txBody>
      </p:sp>
      <p:sp>
        <p:nvSpPr>
          <p:cNvPr id="13" name="Google Shape;73;p34">
            <a:extLst>
              <a:ext uri="{FF2B5EF4-FFF2-40B4-BE49-F238E27FC236}">
                <a16:creationId xmlns:a16="http://schemas.microsoft.com/office/drawing/2014/main" id="{5DFE705D-E053-A74F-A48A-29C2B652A788}"/>
              </a:ext>
            </a:extLst>
          </p:cNvPr>
          <p:cNvSpPr txBox="1">
            <a:spLocks noGrp="1"/>
          </p:cNvSpPr>
          <p:nvPr>
            <p:ph type="body" idx="5"/>
          </p:nvPr>
        </p:nvSpPr>
        <p:spPr>
          <a:xfrm>
            <a:off x="10548128" y="8906108"/>
            <a:ext cx="1646237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1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marR="0" lvl="1" indent="-22860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1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1371600" marR="0" lvl="2" indent="-22860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1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1828800" marR="0" lvl="3" indent="-22860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1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2286000" lvl="4" indent="-369189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 dirty="0"/>
          </a:p>
        </p:txBody>
      </p:sp>
      <p:sp>
        <p:nvSpPr>
          <p:cNvPr id="14" name="Google Shape;71;p34">
            <a:extLst>
              <a:ext uri="{FF2B5EF4-FFF2-40B4-BE49-F238E27FC236}">
                <a16:creationId xmlns:a16="http://schemas.microsoft.com/office/drawing/2014/main" id="{A254375B-CF60-FE47-8E54-C31D28CFF62A}"/>
              </a:ext>
            </a:extLst>
          </p:cNvPr>
          <p:cNvSpPr txBox="1">
            <a:spLocks noGrp="1"/>
          </p:cNvSpPr>
          <p:nvPr>
            <p:ph type="body" idx="4"/>
          </p:nvPr>
        </p:nvSpPr>
        <p:spPr>
          <a:xfrm>
            <a:off x="15875002" y="10972799"/>
            <a:ext cx="1646237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1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marR="0" lvl="1" indent="-22860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1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1371600" marR="0" lvl="2" indent="-22860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1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1828800" marR="0" lvl="3" indent="-22860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1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2286000" lvl="4" indent="-369189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15" name="Google Shape;68;p34">
            <a:extLst>
              <a:ext uri="{FF2B5EF4-FFF2-40B4-BE49-F238E27FC236}">
                <a16:creationId xmlns:a16="http://schemas.microsoft.com/office/drawing/2014/main" id="{27B9F1B0-ECE2-7C4B-9EBB-D10600F6C3D9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21470938" y="3034681"/>
            <a:ext cx="1646237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1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marR="0" lvl="1" indent="-22860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1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1371600" marR="0" lvl="2" indent="-22860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1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1828800" marR="0" lvl="3" indent="-22860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1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2286000" lvl="4" indent="-369189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982163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886E3-E83F-3D4E-803D-7039C2358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700484-64E9-0B4B-8A8A-A55195A0F2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3E3612-8ABA-5F4E-9809-A2A6AA0A5A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CA23B9-77DB-634B-B8AD-3AEB98C1E4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AAB988-24E6-4B42-8C06-6F1B443BE3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68733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60987-95CC-914D-BC2D-3E3653F3B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574211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02516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1CCF5-E690-E14C-A4EF-3281A5854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9D389C-9B22-144F-858B-C326AC65A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901EDB-3CE9-F34E-93F9-0A88CABD25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43220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659A1-3484-8B4A-8030-82E8EA7F0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6B4DF0-68CE-D149-B5D8-87F9BF403B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7DA884-3CFD-B545-B6FB-0BF7789311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40998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2021B-E0FA-6B49-ADF4-0AB58BC7F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5DB76C-5870-6F42-89A4-08A4F8DC9E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897375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7AD2C9-D085-0F4B-8D2B-508F2708F4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451C7D-80D7-E04E-86B3-1DB29862B8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73420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13;p3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9CC5131-9871-5840-B840-314A0BBE4C41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219200" y="914401"/>
            <a:ext cx="2796209" cy="91439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0;p31">
            <a:extLst>
              <a:ext uri="{FF2B5EF4-FFF2-40B4-BE49-F238E27FC236}">
                <a16:creationId xmlns:a16="http://schemas.microsoft.com/office/drawing/2014/main" id="{20571C61-F47E-134F-8E45-9BCC7B2EA20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06496" y="5369757"/>
            <a:ext cx="21971004" cy="2976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Arial Black"/>
              <a:buNone/>
              <a:defRPr sz="9600" b="1" i="0">
                <a:solidFill>
                  <a:schemeClr val="lt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 dirty="0"/>
          </a:p>
        </p:txBody>
      </p:sp>
      <p:pic>
        <p:nvPicPr>
          <p:cNvPr id="10" name="Google Shape;12;p31">
            <a:extLst>
              <a:ext uri="{FF2B5EF4-FFF2-40B4-BE49-F238E27FC236}">
                <a16:creationId xmlns:a16="http://schemas.microsoft.com/office/drawing/2014/main" id="{2BF07750-8CD5-D340-9073-736AB524E5A6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1206495" y="4566929"/>
            <a:ext cx="3670305" cy="18397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1;p31">
            <a:extLst>
              <a:ext uri="{FF2B5EF4-FFF2-40B4-BE49-F238E27FC236}">
                <a16:creationId xmlns:a16="http://schemas.microsoft.com/office/drawing/2014/main" id="{7591741F-2AC3-634E-BCF8-D28297336B5D}"/>
              </a:ext>
            </a:extLst>
          </p:cNvPr>
          <p:cNvSpPr txBox="1">
            <a:spLocks/>
          </p:cNvSpPr>
          <p:nvPr userDrawn="1"/>
        </p:nvSpPr>
        <p:spPr>
          <a:xfrm>
            <a:off x="8534400" y="8484334"/>
            <a:ext cx="12814300" cy="1491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44"/>
              <a:buFont typeface="Palatino"/>
              <a:buNone/>
              <a:defRPr sz="2800" b="0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914400" marR="0" lvl="1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20"/>
              <a:buFont typeface="Palatino"/>
              <a:buNone/>
              <a:defRPr sz="4000" b="1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1371600" marR="0" lvl="2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20"/>
              <a:buFont typeface="Palatino"/>
              <a:buNone/>
              <a:defRPr sz="4000" b="1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1828800" marR="0" lvl="3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20"/>
              <a:buFont typeface="Palatino"/>
              <a:buNone/>
              <a:defRPr sz="4000" b="1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2286000" marR="0" lvl="4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20"/>
              <a:buFont typeface="Palatino"/>
              <a:buNone/>
              <a:defRPr sz="4000" b="1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L="2743200" marR="0" lvl="5" indent="-369189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L="3200400" marR="0" lvl="6" indent="-369189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L="3657600" marR="0" lvl="7" indent="-369189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L="4114800" marR="0" lvl="8" indent="-369189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marL="4572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44"/>
              <a:buFont typeface="Palatino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"/>
                <a:ea typeface="Palatino"/>
                <a:sym typeface="Palatino"/>
              </a:rPr>
              <a:t>Click to add text</a:t>
            </a:r>
          </a:p>
        </p:txBody>
      </p:sp>
      <p:sp>
        <p:nvSpPr>
          <p:cNvPr id="18" name="Google Shape;14;p31">
            <a:extLst>
              <a:ext uri="{FF2B5EF4-FFF2-40B4-BE49-F238E27FC236}">
                <a16:creationId xmlns:a16="http://schemas.microsoft.com/office/drawing/2014/main" id="{35E339EC-D238-3844-85BA-4BA165CBAA99}"/>
              </a:ext>
            </a:extLst>
          </p:cNvPr>
          <p:cNvSpPr txBox="1">
            <a:spLocks/>
          </p:cNvSpPr>
          <p:nvPr userDrawn="1"/>
        </p:nvSpPr>
        <p:spPr>
          <a:xfrm>
            <a:off x="8534400" y="10271016"/>
            <a:ext cx="12814300" cy="911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52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2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2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2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2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69189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L="3200400" marR="0" lvl="6" indent="-369189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L="3657600" marR="0" lvl="7" indent="-369189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L="4114800" marR="0" lvl="8" indent="-369189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marL="4572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52"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9695207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7C234-9856-F748-A139-B16A4794DB4A}" type="datetimeFigureOut">
              <a:rPr lang="en-US" smtClean="0"/>
              <a:t>6/10/22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A180A-8DCC-FF4D-8455-D15B9042A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1802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7C234-9856-F748-A139-B16A4794DB4A}" type="datetimeFigureOut">
              <a:rPr lang="en-US" smtClean="0"/>
              <a:t>6/10/22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A180A-8DCC-FF4D-8455-D15B9042A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476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5;p35">
            <a:extLst>
              <a:ext uri="{FF2B5EF4-FFF2-40B4-BE49-F238E27FC236}">
                <a16:creationId xmlns:a16="http://schemas.microsoft.com/office/drawing/2014/main" id="{707F855F-BEDD-8E40-8F6C-D0B3EE14A8B6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0" y="0"/>
            <a:ext cx="8534400" cy="137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R="0" lvl="1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R="0" lvl="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R="0" lvl="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R="0" lvl="4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R="0" lvl="5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R="0" lvl="6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R="0" lvl="7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R="0" lvl="8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endParaRPr/>
          </a:p>
        </p:txBody>
      </p:sp>
      <p:sp>
        <p:nvSpPr>
          <p:cNvPr id="5" name="Google Shape;78;p35">
            <a:extLst>
              <a:ext uri="{FF2B5EF4-FFF2-40B4-BE49-F238E27FC236}">
                <a16:creationId xmlns:a16="http://schemas.microsoft.com/office/drawing/2014/main" id="{5C3DBE25-A45F-164E-9302-3B3698770843}"/>
              </a:ext>
            </a:extLst>
          </p:cNvPr>
          <p:cNvSpPr>
            <a:spLocks noGrp="1"/>
          </p:cNvSpPr>
          <p:nvPr>
            <p:ph type="chart" idx="3"/>
          </p:nvPr>
        </p:nvSpPr>
        <p:spPr>
          <a:xfrm>
            <a:off x="9496427" y="3681412"/>
            <a:ext cx="6353175" cy="6353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R="0" lvl="1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R="0" lvl="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R="0" lvl="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R="0" lvl="4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R="0" lvl="5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R="0" lvl="6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R="0" lvl="7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R="0" lvl="8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endParaRPr/>
          </a:p>
        </p:txBody>
      </p:sp>
      <p:sp>
        <p:nvSpPr>
          <p:cNvPr id="6" name="Google Shape;79;p35">
            <a:extLst>
              <a:ext uri="{FF2B5EF4-FFF2-40B4-BE49-F238E27FC236}">
                <a16:creationId xmlns:a16="http://schemas.microsoft.com/office/drawing/2014/main" id="{E5968987-3A23-A340-B5DA-B3DA65716827}"/>
              </a:ext>
            </a:extLst>
          </p:cNvPr>
          <p:cNvSpPr>
            <a:spLocks noGrp="1"/>
          </p:cNvSpPr>
          <p:nvPr>
            <p:ph type="chart" idx="4"/>
          </p:nvPr>
        </p:nvSpPr>
        <p:spPr>
          <a:xfrm>
            <a:off x="16716375" y="3625850"/>
            <a:ext cx="6410304" cy="6408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R="0" lvl="1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R="0" lvl="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R="0" lvl="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R="0" lvl="4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R="0" lvl="5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R="0" lvl="6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R="0" lvl="7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R="0" lvl="8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endParaRPr/>
          </a:p>
        </p:txBody>
      </p:sp>
      <p:sp>
        <p:nvSpPr>
          <p:cNvPr id="7" name="Google Shape;77;p35">
            <a:extLst>
              <a:ext uri="{FF2B5EF4-FFF2-40B4-BE49-F238E27FC236}">
                <a16:creationId xmlns:a16="http://schemas.microsoft.com/office/drawing/2014/main" id="{D926E39F-A903-BD4D-AACA-2E603CCCBE6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21117469" y="807640"/>
            <a:ext cx="2060028" cy="1498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910508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7C234-9856-F748-A139-B16A4794DB4A}" type="datetimeFigureOut">
              <a:rPr lang="en-US" smtClean="0"/>
              <a:t>6/10/22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A180A-8DCC-FF4D-8455-D15B9042A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1323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7C234-9856-F748-A139-B16A4794DB4A}" type="datetimeFigureOut">
              <a:rPr lang="en-US" smtClean="0"/>
              <a:t>6/10/22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A180A-8DCC-FF4D-8455-D15B9042A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7283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7C234-9856-F748-A139-B16A4794DB4A}" type="datetimeFigureOut">
              <a:rPr lang="en-US" smtClean="0"/>
              <a:t>6/10/22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A180A-8DCC-FF4D-8455-D15B9042A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4541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7C234-9856-F748-A139-B16A4794DB4A}" type="datetimeFigureOut">
              <a:rPr lang="en-US" smtClean="0"/>
              <a:t>6/10/22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A180A-8DCC-FF4D-8455-D15B9042A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2951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7C234-9856-F748-A139-B16A4794DB4A}" type="datetimeFigureOut">
              <a:rPr lang="en-US" smtClean="0"/>
              <a:t>6/10/22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A180A-8DCC-FF4D-8455-D15B9042A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003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7C234-9856-F748-A139-B16A4794DB4A}" type="datetimeFigureOut">
              <a:rPr lang="en-US" smtClean="0"/>
              <a:t>6/10/22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A180A-8DCC-FF4D-8455-D15B9042A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92439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7C234-9856-F748-A139-B16A4794DB4A}" type="datetimeFigureOut">
              <a:rPr lang="en-US" smtClean="0"/>
              <a:t>6/10/22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A180A-8DCC-FF4D-8455-D15B9042A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775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7C234-9856-F748-A139-B16A4794DB4A}" type="datetimeFigureOut">
              <a:rPr lang="en-US" smtClean="0"/>
              <a:t>6/10/22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A180A-8DCC-FF4D-8455-D15B9042A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133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7;p43">
            <a:extLst>
              <a:ext uri="{FF2B5EF4-FFF2-40B4-BE49-F238E27FC236}">
                <a16:creationId xmlns:a16="http://schemas.microsoft.com/office/drawing/2014/main" id="{913F8E7A-8DE1-264D-8B98-796F6B4CA571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206495" y="5481328"/>
            <a:ext cx="3670305" cy="1839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6;p43">
            <a:extLst>
              <a:ext uri="{FF2B5EF4-FFF2-40B4-BE49-F238E27FC236}">
                <a16:creationId xmlns:a16="http://schemas.microsoft.com/office/drawing/2014/main" id="{72336852-05A0-AC4A-8E99-0C5C9FBA1CC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06496" y="5864084"/>
            <a:ext cx="21971004" cy="1669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Arial Black"/>
              <a:buNone/>
              <a:defRPr sz="9600" b="1" i="0">
                <a:solidFill>
                  <a:schemeClr val="lt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8" name="Google Shape;18;p43">
            <a:extLst>
              <a:ext uri="{FF2B5EF4-FFF2-40B4-BE49-F238E27FC236}">
                <a16:creationId xmlns:a16="http://schemas.microsoft.com/office/drawing/2014/main" id="{433B4474-B7B2-3D4D-A382-D5AD089D43E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534400" y="8579796"/>
            <a:ext cx="14643100" cy="1816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44"/>
              <a:buFont typeface="Palatino"/>
              <a:buNone/>
              <a:defRPr sz="2800" b="0" i="0">
                <a:solidFill>
                  <a:schemeClr val="lt1"/>
                </a:solidFill>
                <a:latin typeface="Palatino" pitchFamily="2" charset="77"/>
                <a:ea typeface="Palatino" pitchFamily="2" charset="77"/>
              </a:defRPr>
            </a:lvl1pPr>
            <a:lvl2pPr marL="914400" lvl="1" indent="-228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20"/>
              <a:buFont typeface="Palatino"/>
              <a:buNone/>
              <a:defRPr sz="4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20"/>
              <a:buFont typeface="Palatino"/>
              <a:buNone/>
              <a:defRPr sz="40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20"/>
              <a:buFont typeface="Palatino"/>
              <a:buNone/>
              <a:defRPr sz="40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20"/>
              <a:buFont typeface="Palatino"/>
              <a:buNone/>
              <a:defRPr sz="4000">
                <a:solidFill>
                  <a:schemeClr val="lt1"/>
                </a:solidFill>
              </a:defRPr>
            </a:lvl5pPr>
            <a:lvl6pPr marL="2743200" lvl="5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60163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82;p37">
            <a:extLst>
              <a:ext uri="{FF2B5EF4-FFF2-40B4-BE49-F238E27FC236}">
                <a16:creationId xmlns:a16="http://schemas.microsoft.com/office/drawing/2014/main" id="{027C19A4-4175-7A48-A9E7-693E313593CF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206495" y="914400"/>
            <a:ext cx="3670305" cy="1839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84;p37">
            <a:extLst>
              <a:ext uri="{FF2B5EF4-FFF2-40B4-BE49-F238E27FC236}">
                <a16:creationId xmlns:a16="http://schemas.microsoft.com/office/drawing/2014/main" id="{A0C4868B-6085-DA42-BE11-41C4E28C569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06495" y="1769165"/>
            <a:ext cx="14643105" cy="1902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20"/>
              <a:buFont typeface="Arial Black"/>
              <a:buNone/>
              <a:defRPr sz="4000" b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20"/>
              <a:buFont typeface="Arial Black"/>
              <a:buNone/>
              <a:defRPr sz="4000" b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137160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20"/>
              <a:buFont typeface="Arial Black"/>
              <a:buNone/>
              <a:defRPr sz="4000" b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182880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20"/>
              <a:buFont typeface="Arial Black"/>
              <a:buNone/>
              <a:defRPr sz="4000" b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20"/>
              <a:buFont typeface="Arial Black"/>
              <a:buNone/>
              <a:defRPr sz="4000" b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2743200" lvl="5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 dirty="0"/>
          </a:p>
        </p:txBody>
      </p:sp>
      <p:sp>
        <p:nvSpPr>
          <p:cNvPr id="6" name="Google Shape;83;p37">
            <a:extLst>
              <a:ext uri="{FF2B5EF4-FFF2-40B4-BE49-F238E27FC236}">
                <a16:creationId xmlns:a16="http://schemas.microsoft.com/office/drawing/2014/main" id="{8C6F8E02-5A75-4B46-A9FE-BE1C6562C712}"/>
              </a:ext>
            </a:extLst>
          </p:cNvPr>
          <p:cNvSpPr>
            <a:spLocks noGrp="1"/>
          </p:cNvSpPr>
          <p:nvPr>
            <p:ph type="chart" idx="2"/>
          </p:nvPr>
        </p:nvSpPr>
        <p:spPr>
          <a:xfrm>
            <a:off x="1206500" y="4457700"/>
            <a:ext cx="21971000" cy="68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R="0" lvl="1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R="0" lvl="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R="0" lvl="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R="0" lvl="4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R="0" lvl="5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R="0" lvl="6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R="0" lvl="7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R="0" lvl="8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endParaRPr/>
          </a:p>
        </p:txBody>
      </p:sp>
      <p:sp>
        <p:nvSpPr>
          <p:cNvPr id="7" name="Google Shape;81;p37">
            <a:extLst>
              <a:ext uri="{FF2B5EF4-FFF2-40B4-BE49-F238E27FC236}">
                <a16:creationId xmlns:a16="http://schemas.microsoft.com/office/drawing/2014/main" id="{C43E7D7E-A8CF-BF4B-8D61-94534FAB4C4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21117469" y="807640"/>
            <a:ext cx="2060028" cy="1498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" name="Google Shape;85;p37">
            <a:extLst>
              <a:ext uri="{FF2B5EF4-FFF2-40B4-BE49-F238E27FC236}">
                <a16:creationId xmlns:a16="http://schemas.microsoft.com/office/drawing/2014/main" id="{2F3E506D-B9BF-8E4E-ACC1-412A33E11667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1206500" y="12388695"/>
            <a:ext cx="12801600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52"/>
              <a:buFont typeface="Arial"/>
              <a:buNone/>
              <a:defRPr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52"/>
              <a:buFont typeface="Arial"/>
              <a:buNone/>
              <a:defRPr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52"/>
              <a:buFont typeface="Arial"/>
              <a:buNone/>
              <a:defRPr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52"/>
              <a:buFont typeface="Arial"/>
              <a:buNone/>
              <a:defRPr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52"/>
              <a:buFont typeface="Arial"/>
              <a:buNone/>
              <a:defRPr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98623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0;p38">
            <a:extLst>
              <a:ext uri="{FF2B5EF4-FFF2-40B4-BE49-F238E27FC236}">
                <a16:creationId xmlns:a16="http://schemas.microsoft.com/office/drawing/2014/main" id="{2E8BD5A6-E2C1-D94E-AECC-484BD35C801E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206495" y="5088835"/>
            <a:ext cx="3670305" cy="1839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88;p38">
            <a:extLst>
              <a:ext uri="{FF2B5EF4-FFF2-40B4-BE49-F238E27FC236}">
                <a16:creationId xmlns:a16="http://schemas.microsoft.com/office/drawing/2014/main" id="{06BA059D-EEBF-1E4C-A74F-B290E525ACA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06496" y="5272810"/>
            <a:ext cx="6526147" cy="1122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latino"/>
              <a:buNone/>
              <a:defRPr sz="36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6" name="Google Shape;91;p38">
            <a:extLst>
              <a:ext uri="{FF2B5EF4-FFF2-40B4-BE49-F238E27FC236}">
                <a16:creationId xmlns:a16="http://schemas.microsoft.com/office/drawing/2014/main" id="{A85B3CEF-604A-1749-B5A7-041F56C65A3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06495" y="6690919"/>
            <a:ext cx="6526147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4"/>
              <a:buFont typeface="Arial Black"/>
              <a:buNone/>
              <a:defRPr sz="4800" b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20"/>
              <a:buFont typeface="Arial Black"/>
              <a:buNone/>
              <a:defRPr sz="4000" b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137160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20"/>
              <a:buFont typeface="Arial Black"/>
              <a:buNone/>
              <a:defRPr sz="4000" b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182880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20"/>
              <a:buFont typeface="Arial Black"/>
              <a:buNone/>
              <a:defRPr sz="4000" b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20"/>
              <a:buFont typeface="Arial Black"/>
              <a:buNone/>
              <a:defRPr sz="4000" b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2743200" lvl="5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7" name="Google Shape;87;p38">
            <a:extLst>
              <a:ext uri="{FF2B5EF4-FFF2-40B4-BE49-F238E27FC236}">
                <a16:creationId xmlns:a16="http://schemas.microsoft.com/office/drawing/2014/main" id="{C6001620-1F72-7D43-B090-97A31B2A154E}"/>
              </a:ext>
            </a:extLst>
          </p:cNvPr>
          <p:cNvSpPr/>
          <p:nvPr userDrawn="1"/>
        </p:nvSpPr>
        <p:spPr>
          <a:xfrm>
            <a:off x="8534400" y="0"/>
            <a:ext cx="15849599" cy="13716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Palatino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" name="Google Shape;92;p38">
            <a:extLst>
              <a:ext uri="{FF2B5EF4-FFF2-40B4-BE49-F238E27FC236}">
                <a16:creationId xmlns:a16="http://schemas.microsoft.com/office/drawing/2014/main" id="{D930CCA6-F00A-8E49-AC11-82DF43AD5603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9859617" y="2061267"/>
            <a:ext cx="13305183" cy="1138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47294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44"/>
              <a:buFont typeface="NTR"/>
              <a:buChar char="–"/>
              <a:defRPr sz="28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416052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952"/>
              <a:buFont typeface="NTR"/>
              <a:buChar char="–"/>
              <a:defRPr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416052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952"/>
              <a:buFont typeface="NTR"/>
              <a:buChar char="–"/>
              <a:defRPr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416052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952"/>
              <a:buFont typeface="NTR"/>
              <a:buChar char="–"/>
              <a:defRPr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416051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952"/>
              <a:buFont typeface="NTR"/>
              <a:buChar char="–"/>
              <a:defRPr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69189" algn="l">
              <a:lnSpc>
                <a:spcPct val="17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9" name="Google Shape;93;p38">
            <a:extLst>
              <a:ext uri="{FF2B5EF4-FFF2-40B4-BE49-F238E27FC236}">
                <a16:creationId xmlns:a16="http://schemas.microsoft.com/office/drawing/2014/main" id="{E9EF93B9-8633-CB49-A94E-5A46D07F3321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9859617" y="3806612"/>
            <a:ext cx="13305183" cy="1138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47294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44"/>
              <a:buFont typeface="NTR"/>
              <a:buChar char="–"/>
              <a:defRPr sz="28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416052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952"/>
              <a:buFont typeface="NTR"/>
              <a:buChar char="–"/>
              <a:defRPr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416052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952"/>
              <a:buFont typeface="NTR"/>
              <a:buChar char="–"/>
              <a:defRPr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416052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952"/>
              <a:buFont typeface="NTR"/>
              <a:buChar char="–"/>
              <a:defRPr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416051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952"/>
              <a:buFont typeface="NTR"/>
              <a:buChar char="–"/>
              <a:defRPr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69189" algn="l">
              <a:lnSpc>
                <a:spcPct val="17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10" name="Google Shape;94;p38">
            <a:extLst>
              <a:ext uri="{FF2B5EF4-FFF2-40B4-BE49-F238E27FC236}">
                <a16:creationId xmlns:a16="http://schemas.microsoft.com/office/drawing/2014/main" id="{FE76A9CE-8EB5-F049-9708-7CE16C6DE765}"/>
              </a:ext>
            </a:extLst>
          </p:cNvPr>
          <p:cNvSpPr txBox="1">
            <a:spLocks noGrp="1"/>
          </p:cNvSpPr>
          <p:nvPr>
            <p:ph type="body" idx="4"/>
          </p:nvPr>
        </p:nvSpPr>
        <p:spPr>
          <a:xfrm>
            <a:off x="9859617" y="5551957"/>
            <a:ext cx="13305183" cy="1138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47294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44"/>
              <a:buFont typeface="NTR"/>
              <a:buChar char="–"/>
              <a:defRPr sz="28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416052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952"/>
              <a:buFont typeface="NTR"/>
              <a:buChar char="–"/>
              <a:defRPr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416052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952"/>
              <a:buFont typeface="NTR"/>
              <a:buChar char="–"/>
              <a:defRPr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416052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952"/>
              <a:buFont typeface="NTR"/>
              <a:buChar char="–"/>
              <a:defRPr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416051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952"/>
              <a:buFont typeface="NTR"/>
              <a:buChar char="–"/>
              <a:defRPr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69189" algn="l">
              <a:lnSpc>
                <a:spcPct val="17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11" name="Google Shape;95;p38">
            <a:extLst>
              <a:ext uri="{FF2B5EF4-FFF2-40B4-BE49-F238E27FC236}">
                <a16:creationId xmlns:a16="http://schemas.microsoft.com/office/drawing/2014/main" id="{C8DAA442-6869-AB4C-96A0-C2781EFD5EB5}"/>
              </a:ext>
            </a:extLst>
          </p:cNvPr>
          <p:cNvSpPr txBox="1">
            <a:spLocks noGrp="1"/>
          </p:cNvSpPr>
          <p:nvPr>
            <p:ph type="body" idx="5"/>
          </p:nvPr>
        </p:nvSpPr>
        <p:spPr>
          <a:xfrm>
            <a:off x="9859617" y="7297302"/>
            <a:ext cx="13305183" cy="1138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47294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44"/>
              <a:buFont typeface="NTR"/>
              <a:buChar char="–"/>
              <a:defRPr sz="28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416052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952"/>
              <a:buFont typeface="NTR"/>
              <a:buChar char="–"/>
              <a:defRPr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416052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952"/>
              <a:buFont typeface="NTR"/>
              <a:buChar char="–"/>
              <a:defRPr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416052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952"/>
              <a:buFont typeface="NTR"/>
              <a:buChar char="–"/>
              <a:defRPr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416051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952"/>
              <a:buFont typeface="NTR"/>
              <a:buChar char="–"/>
              <a:defRPr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69189" algn="l">
              <a:lnSpc>
                <a:spcPct val="17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12" name="Google Shape;96;p38">
            <a:extLst>
              <a:ext uri="{FF2B5EF4-FFF2-40B4-BE49-F238E27FC236}">
                <a16:creationId xmlns:a16="http://schemas.microsoft.com/office/drawing/2014/main" id="{1A5D8DAD-905F-5142-B0F3-45AC11F89D56}"/>
              </a:ext>
            </a:extLst>
          </p:cNvPr>
          <p:cNvSpPr txBox="1">
            <a:spLocks noGrp="1"/>
          </p:cNvSpPr>
          <p:nvPr>
            <p:ph type="body" idx="6"/>
          </p:nvPr>
        </p:nvSpPr>
        <p:spPr>
          <a:xfrm>
            <a:off x="9859617" y="9042647"/>
            <a:ext cx="13305183" cy="1138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47294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44"/>
              <a:buFont typeface="NTR"/>
              <a:buChar char="–"/>
              <a:defRPr sz="28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416052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952"/>
              <a:buFont typeface="NTR"/>
              <a:buChar char="–"/>
              <a:defRPr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416052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952"/>
              <a:buFont typeface="NTR"/>
              <a:buChar char="–"/>
              <a:defRPr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416052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952"/>
              <a:buFont typeface="NTR"/>
              <a:buChar char="–"/>
              <a:defRPr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416051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952"/>
              <a:buFont typeface="NTR"/>
              <a:buChar char="–"/>
              <a:defRPr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69189" algn="l">
              <a:lnSpc>
                <a:spcPct val="17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13" name="Google Shape;97;p38">
            <a:extLst>
              <a:ext uri="{FF2B5EF4-FFF2-40B4-BE49-F238E27FC236}">
                <a16:creationId xmlns:a16="http://schemas.microsoft.com/office/drawing/2014/main" id="{3B1E94AA-9F90-F742-809A-018AEB4C7183}"/>
              </a:ext>
            </a:extLst>
          </p:cNvPr>
          <p:cNvSpPr txBox="1">
            <a:spLocks noGrp="1"/>
          </p:cNvSpPr>
          <p:nvPr>
            <p:ph type="body" idx="7"/>
          </p:nvPr>
        </p:nvSpPr>
        <p:spPr>
          <a:xfrm>
            <a:off x="9859617" y="10787994"/>
            <a:ext cx="13305183" cy="1138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47294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44"/>
              <a:buFont typeface="NTR"/>
              <a:buChar char="–"/>
              <a:defRPr sz="28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416052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952"/>
              <a:buFont typeface="NTR"/>
              <a:buChar char="–"/>
              <a:defRPr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416052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952"/>
              <a:buFont typeface="NTR"/>
              <a:buChar char="–"/>
              <a:defRPr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416052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952"/>
              <a:buFont typeface="NTR"/>
              <a:buChar char="–"/>
              <a:defRPr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416051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952"/>
              <a:buFont typeface="NTR"/>
              <a:buChar char="–"/>
              <a:defRPr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69189" algn="l">
              <a:lnSpc>
                <a:spcPct val="17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89;p38">
            <a:extLst>
              <a:ext uri="{FF2B5EF4-FFF2-40B4-BE49-F238E27FC236}">
                <a16:creationId xmlns:a16="http://schemas.microsoft.com/office/drawing/2014/main" id="{0F96D32C-8377-524B-B42D-E68D5289549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21117469" y="807640"/>
            <a:ext cx="2060028" cy="1498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8363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C02FE-5335-C84D-A287-B40E564CA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71ACAB-A2DC-EA40-BCB1-B76EDA7944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5D2373-1279-B446-9FB6-E6D188FCDA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343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E4A87-CB8F-F843-AFDC-52E9BEC4F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F19CEF-0BEF-4D4C-BCA7-EDDB2D9BCB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14C28C-8381-C449-AAF1-78AD939FF6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19C2-1CD0-C84E-ABED-68624A2DFC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CEEE0C-67F2-F54A-95A8-3863AF2ADA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32093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37C234-9856-F748-A139-B16A4794DB4A}" type="datetimeFigureOut">
              <a:rPr lang="en-US" smtClean="0"/>
              <a:t>6/10/22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A180A-8DCC-FF4D-8455-D15B9042A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276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702" r:id="rId2"/>
    <p:sldLayoutId id="2147483713" r:id="rId3"/>
    <p:sldLayoutId id="2147483708" r:id="rId4"/>
    <p:sldLayoutId id="2147483696" r:id="rId5"/>
    <p:sldLayoutId id="2147483709" r:id="rId6"/>
    <p:sldLayoutId id="2147483710" r:id="rId7"/>
    <p:sldLayoutId id="2147483711" r:id="rId8"/>
    <p:sldLayoutId id="2147483712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697" r:id="rId16"/>
    <p:sldLayoutId id="2147483698" r:id="rId17"/>
    <p:sldLayoutId id="2147483699" r:id="rId18"/>
    <p:sldLayoutId id="2147483700" r:id="rId19"/>
    <p:sldLayoutId id="2147483701" r:id="rId20"/>
    <p:sldLayoutId id="2147483703" r:id="rId21"/>
    <p:sldLayoutId id="2147483704" r:id="rId22"/>
    <p:sldLayoutId id="2147483705" r:id="rId23"/>
    <p:sldLayoutId id="2147483706" r:id="rId24"/>
    <p:sldLayoutId id="2147483707" r:id="rId25"/>
    <p:sldLayoutId id="2147483684" r:id="rId26"/>
    <p:sldLayoutId id="2147483685" r:id="rId27"/>
    <p:sldLayoutId id="2147483686" r:id="rId28"/>
    <p:sldLayoutId id="2147483687" r:id="rId29"/>
    <p:sldLayoutId id="2147483688" r:id="rId30"/>
    <p:sldLayoutId id="2147483689" r:id="rId31"/>
    <p:sldLayoutId id="2147483690" r:id="rId32"/>
    <p:sldLayoutId id="2147483691" r:id="rId33"/>
    <p:sldLayoutId id="2147483692" r:id="rId34"/>
    <p:sldLayoutId id="2147483693" r:id="rId35"/>
    <p:sldLayoutId id="2147483694" r:id="rId36"/>
    <p:sldLayoutId id="2147483695" r:id="rId37"/>
    <p:sldLayoutId id="2147483674" r:id="rId38"/>
    <p:sldLayoutId id="2147483675" r:id="rId39"/>
    <p:sldLayoutId id="2147483676" r:id="rId40"/>
    <p:sldLayoutId id="2147483677" r:id="rId41"/>
    <p:sldLayoutId id="2147483678" r:id="rId42"/>
    <p:sldLayoutId id="2147483679" r:id="rId43"/>
    <p:sldLayoutId id="2147483680" r:id="rId44"/>
    <p:sldLayoutId id="2147483681" r:id="rId45"/>
    <p:sldLayoutId id="2147483682" r:id="rId46"/>
    <p:sldLayoutId id="2147483683" r:id="rId47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;p31">
            <a:extLst>
              <a:ext uri="{FF2B5EF4-FFF2-40B4-BE49-F238E27FC236}">
                <a16:creationId xmlns:a16="http://schemas.microsoft.com/office/drawing/2014/main" id="{42D3ED57-A844-1241-855D-219428163A9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06496" y="5369757"/>
            <a:ext cx="21971004" cy="2976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Arial Black"/>
              <a:buNone/>
              <a:defRPr sz="9600" b="1" i="0">
                <a:solidFill>
                  <a:schemeClr val="lt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r>
              <a:rPr lang="en-US" dirty="0"/>
              <a:t>Home Retail Monitor</a:t>
            </a:r>
            <a:endParaRPr dirty="0"/>
          </a:p>
        </p:txBody>
      </p:sp>
      <p:sp>
        <p:nvSpPr>
          <p:cNvPr id="6" name="Google Shape;139;p1">
            <a:extLst>
              <a:ext uri="{FF2B5EF4-FFF2-40B4-BE49-F238E27FC236}">
                <a16:creationId xmlns:a16="http://schemas.microsoft.com/office/drawing/2014/main" id="{55BEDDF9-440E-FC47-B5FE-2267E0206013}"/>
              </a:ext>
            </a:extLst>
          </p:cNvPr>
          <p:cNvSpPr txBox="1">
            <a:spLocks/>
          </p:cNvSpPr>
          <p:nvPr/>
        </p:nvSpPr>
        <p:spPr>
          <a:xfrm>
            <a:off x="8521700" y="11255452"/>
            <a:ext cx="12814300" cy="149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44"/>
              <a:buFont typeface="Palatino"/>
              <a:buNone/>
              <a:defRPr sz="2800" b="0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914400" marR="0" lvl="1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20"/>
              <a:buFont typeface="Palatino"/>
              <a:buNone/>
              <a:defRPr sz="4000" b="1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1371600" marR="0" lvl="2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20"/>
              <a:buFont typeface="Palatino"/>
              <a:buNone/>
              <a:defRPr sz="4000" b="1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1828800" marR="0" lvl="3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20"/>
              <a:buFont typeface="Palatino"/>
              <a:buNone/>
              <a:defRPr sz="4000" b="1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2286000" marR="0" lvl="4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20"/>
              <a:buFont typeface="Palatino"/>
              <a:buNone/>
              <a:defRPr sz="4000" b="1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L="2743200" marR="0" lvl="5" indent="-369189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L="3200400" marR="0" lvl="6" indent="-369189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L="3657600" marR="0" lvl="7" indent="-369189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L="4114800" marR="0" lvl="8" indent="-369189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44"/>
              <a:buFont typeface="Palatino"/>
              <a:buNone/>
              <a:tabLst/>
              <a:defRPr/>
            </a:pPr>
            <a:r>
              <a:rPr lang="en-US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June 10,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Palatino"/>
              </a:rPr>
              <a:t> 2022</a:t>
            </a:r>
          </a:p>
        </p:txBody>
      </p:sp>
    </p:spTree>
    <p:extLst>
      <p:ext uri="{BB962C8B-B14F-4D97-AF65-F5344CB8AC3E}">
        <p14:creationId xmlns:p14="http://schemas.microsoft.com/office/powerpoint/2010/main" val="2526488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4;p34">
            <a:extLst>
              <a:ext uri="{FF2B5EF4-FFF2-40B4-BE49-F238E27FC236}">
                <a16:creationId xmlns:a16="http://schemas.microsoft.com/office/drawing/2014/main" id="{A82430D4-6BA1-314F-AF77-8B5D2EC247A9}"/>
              </a:ext>
            </a:extLst>
          </p:cNvPr>
          <p:cNvSpPr txBox="1">
            <a:spLocks/>
          </p:cNvSpPr>
          <p:nvPr/>
        </p:nvSpPr>
        <p:spPr>
          <a:xfrm>
            <a:off x="21117469" y="807640"/>
            <a:ext cx="2060028" cy="1498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>
              <a:defRPr lang="en-US"/>
            </a:defPPr>
            <a:lvl1pPr marL="0" marR="0" lvl="0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fld id="{00000000-1234-1234-1234-123412341234}" type="slidenum">
              <a:rPr lang="en-US" smtClean="0">
                <a:solidFill>
                  <a:schemeClr val="tx1"/>
                </a:solidFill>
              </a:rPr>
              <a:pPr/>
              <a:t>10</a:t>
            </a:fld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6" name="Google Shape;186;p53">
            <a:extLst>
              <a:ext uri="{FF2B5EF4-FFF2-40B4-BE49-F238E27FC236}">
                <a16:creationId xmlns:a16="http://schemas.microsoft.com/office/drawing/2014/main" id="{4F2990B6-BC31-BE45-8DF4-BE8759DBC5CC}"/>
              </a:ext>
            </a:extLst>
          </p:cNvPr>
          <p:cNvGraphicFramePr>
            <a:graphicFrameLocks noGrp="1"/>
          </p:cNvGraphicFramePr>
          <p:nvPr>
            <p:ph type="chart" idx="2"/>
            <p:extLst>
              <p:ext uri="{D42A27DB-BD31-4B8C-83A1-F6EECF244321}">
                <p14:modId xmlns:p14="http://schemas.microsoft.com/office/powerpoint/2010/main" val="887418890"/>
              </p:ext>
            </p:extLst>
          </p:nvPr>
        </p:nvGraphicFramePr>
        <p:xfrm>
          <a:off x="1206500" y="4457700"/>
          <a:ext cx="21971000" cy="6819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Google Shape;187;p53">
            <a:extLst>
              <a:ext uri="{FF2B5EF4-FFF2-40B4-BE49-F238E27FC236}">
                <a16:creationId xmlns:a16="http://schemas.microsoft.com/office/drawing/2014/main" id="{7FC6D90A-E83D-3245-8224-E15A2B341DF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06495" y="1769165"/>
            <a:ext cx="14643105" cy="1902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20"/>
              <a:buFont typeface="Arial Black"/>
              <a:buNone/>
            </a:pPr>
            <a:r>
              <a:rPr lang="en-US" dirty="0"/>
              <a:t>Prime membership continues to increase. While only 8% of Amazon shoppers report being new this year, 15% of Prime members are new.</a:t>
            </a:r>
            <a:endParaRPr dirty="0"/>
          </a:p>
        </p:txBody>
      </p:sp>
      <p:sp>
        <p:nvSpPr>
          <p:cNvPr id="9" name="Google Shape;188;p53">
            <a:extLst>
              <a:ext uri="{FF2B5EF4-FFF2-40B4-BE49-F238E27FC236}">
                <a16:creationId xmlns:a16="http://schemas.microsoft.com/office/drawing/2014/main" id="{D1AA678B-67BE-AE41-BA48-ECA52B92AC28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1206499" y="12388695"/>
            <a:ext cx="12136968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en-US" dirty="0"/>
              <a:t>How long have you been an Amazon Prime member?</a:t>
            </a:r>
          </a:p>
        </p:txBody>
      </p:sp>
    </p:spTree>
    <p:extLst>
      <p:ext uri="{BB962C8B-B14F-4D97-AF65-F5344CB8AC3E}">
        <p14:creationId xmlns:p14="http://schemas.microsoft.com/office/powerpoint/2010/main" val="2545070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4;p34">
            <a:extLst>
              <a:ext uri="{FF2B5EF4-FFF2-40B4-BE49-F238E27FC236}">
                <a16:creationId xmlns:a16="http://schemas.microsoft.com/office/drawing/2014/main" id="{A82430D4-6BA1-314F-AF77-8B5D2EC247A9}"/>
              </a:ext>
            </a:extLst>
          </p:cNvPr>
          <p:cNvSpPr txBox="1">
            <a:spLocks/>
          </p:cNvSpPr>
          <p:nvPr/>
        </p:nvSpPr>
        <p:spPr>
          <a:xfrm>
            <a:off x="21117469" y="807640"/>
            <a:ext cx="2060028" cy="1498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>
              <a:defRPr lang="en-US"/>
            </a:defPPr>
            <a:lvl1pPr marL="0" marR="0" lvl="0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fld id="{00000000-1234-1234-1234-123412341234}" type="slidenum">
              <a:rPr lang="en-US" smtClean="0">
                <a:solidFill>
                  <a:schemeClr val="tx1"/>
                </a:solidFill>
              </a:rPr>
              <a:pPr/>
              <a:t>11</a:t>
            </a:fld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6" name="Google Shape;186;p53">
            <a:extLst>
              <a:ext uri="{FF2B5EF4-FFF2-40B4-BE49-F238E27FC236}">
                <a16:creationId xmlns:a16="http://schemas.microsoft.com/office/drawing/2014/main" id="{4F2990B6-BC31-BE45-8DF4-BE8759DBC5CC}"/>
              </a:ext>
            </a:extLst>
          </p:cNvPr>
          <p:cNvGraphicFramePr>
            <a:graphicFrameLocks noGrp="1"/>
          </p:cNvGraphicFramePr>
          <p:nvPr>
            <p:ph type="chart" idx="2"/>
            <p:extLst>
              <p:ext uri="{D42A27DB-BD31-4B8C-83A1-F6EECF244321}">
                <p14:modId xmlns:p14="http://schemas.microsoft.com/office/powerpoint/2010/main" val="597925300"/>
              </p:ext>
            </p:extLst>
          </p:nvPr>
        </p:nvGraphicFramePr>
        <p:xfrm>
          <a:off x="1206500" y="4457700"/>
          <a:ext cx="21971000" cy="6819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Google Shape;187;p53">
            <a:extLst>
              <a:ext uri="{FF2B5EF4-FFF2-40B4-BE49-F238E27FC236}">
                <a16:creationId xmlns:a16="http://schemas.microsoft.com/office/drawing/2014/main" id="{7FC6D90A-E83D-3245-8224-E15A2B341DF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06495" y="1769165"/>
            <a:ext cx="14643105" cy="1902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20"/>
              <a:buFont typeface="Arial Black"/>
              <a:buNone/>
            </a:pPr>
            <a:r>
              <a:rPr lang="en-US" dirty="0"/>
              <a:t>The median annual spend on Amazon is approximately $800. Fewer than half of all shoppers (61%) are spending more than $1000 annually.</a:t>
            </a:r>
            <a:endParaRPr dirty="0"/>
          </a:p>
        </p:txBody>
      </p:sp>
      <p:sp>
        <p:nvSpPr>
          <p:cNvPr id="9" name="Google Shape;188;p53">
            <a:extLst>
              <a:ext uri="{FF2B5EF4-FFF2-40B4-BE49-F238E27FC236}">
                <a16:creationId xmlns:a16="http://schemas.microsoft.com/office/drawing/2014/main" id="{D1AA678B-67BE-AE41-BA48-ECA52B92AC28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1206499" y="12388695"/>
            <a:ext cx="12526434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en-US" dirty="0"/>
              <a:t>Approximately how much money do you spend at Amazon in a </a:t>
            </a:r>
            <a:r>
              <a:rPr lang="en-US" u="sng" dirty="0"/>
              <a:t>normal</a:t>
            </a:r>
            <a:r>
              <a:rPr lang="en-US" dirty="0"/>
              <a:t> year?</a:t>
            </a: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7853071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4;p34">
            <a:extLst>
              <a:ext uri="{FF2B5EF4-FFF2-40B4-BE49-F238E27FC236}">
                <a16:creationId xmlns:a16="http://schemas.microsoft.com/office/drawing/2014/main" id="{A82430D4-6BA1-314F-AF77-8B5D2EC247A9}"/>
              </a:ext>
            </a:extLst>
          </p:cNvPr>
          <p:cNvSpPr txBox="1">
            <a:spLocks/>
          </p:cNvSpPr>
          <p:nvPr/>
        </p:nvSpPr>
        <p:spPr>
          <a:xfrm>
            <a:off x="21117469" y="807640"/>
            <a:ext cx="2060028" cy="1498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>
              <a:defRPr lang="en-US"/>
            </a:defPPr>
            <a:lvl1pPr marL="0" marR="0" lvl="0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fld id="{00000000-1234-1234-1234-123412341234}" type="slidenum">
              <a:rPr lang="en-US" smtClean="0">
                <a:solidFill>
                  <a:schemeClr val="tx1"/>
                </a:solidFill>
              </a:rPr>
              <a:pPr/>
              <a:t>12</a:t>
            </a:fld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6" name="Google Shape;186;p53">
            <a:extLst>
              <a:ext uri="{FF2B5EF4-FFF2-40B4-BE49-F238E27FC236}">
                <a16:creationId xmlns:a16="http://schemas.microsoft.com/office/drawing/2014/main" id="{4F2990B6-BC31-BE45-8DF4-BE8759DBC5CC}"/>
              </a:ext>
            </a:extLst>
          </p:cNvPr>
          <p:cNvGraphicFramePr>
            <a:graphicFrameLocks noGrp="1"/>
          </p:cNvGraphicFramePr>
          <p:nvPr>
            <p:ph type="chart" idx="2"/>
            <p:extLst>
              <p:ext uri="{D42A27DB-BD31-4B8C-83A1-F6EECF244321}">
                <p14:modId xmlns:p14="http://schemas.microsoft.com/office/powerpoint/2010/main" val="3932547369"/>
              </p:ext>
            </p:extLst>
          </p:nvPr>
        </p:nvGraphicFramePr>
        <p:xfrm>
          <a:off x="1206500" y="4457700"/>
          <a:ext cx="21971000" cy="6819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Google Shape;187;p53">
            <a:extLst>
              <a:ext uri="{FF2B5EF4-FFF2-40B4-BE49-F238E27FC236}">
                <a16:creationId xmlns:a16="http://schemas.microsoft.com/office/drawing/2014/main" id="{7FC6D90A-E83D-3245-8224-E15A2B341DF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06495" y="1769165"/>
            <a:ext cx="14643105" cy="1902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20"/>
              <a:buFont typeface="Arial Black"/>
              <a:buNone/>
            </a:pPr>
            <a:r>
              <a:rPr lang="en-US" dirty="0"/>
              <a:t>Not surprisingly, Amazon spending has increased for significantly more people (41%) than it has declined (15%) since the arrival of Covid.</a:t>
            </a:r>
            <a:endParaRPr dirty="0"/>
          </a:p>
        </p:txBody>
      </p:sp>
      <p:sp>
        <p:nvSpPr>
          <p:cNvPr id="9" name="Google Shape;188;p53">
            <a:extLst>
              <a:ext uri="{FF2B5EF4-FFF2-40B4-BE49-F238E27FC236}">
                <a16:creationId xmlns:a16="http://schemas.microsoft.com/office/drawing/2014/main" id="{D1AA678B-67BE-AE41-BA48-ECA52B92AC28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1206499" y="12388695"/>
            <a:ext cx="12136968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en-US" dirty="0"/>
              <a:t>Since the outbreak of COVID-19 how has your spending at Amazon changed?</a:t>
            </a:r>
          </a:p>
        </p:txBody>
      </p:sp>
    </p:spTree>
    <p:extLst>
      <p:ext uri="{BB962C8B-B14F-4D97-AF65-F5344CB8AC3E}">
        <p14:creationId xmlns:p14="http://schemas.microsoft.com/office/powerpoint/2010/main" val="22432116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4;p34">
            <a:extLst>
              <a:ext uri="{FF2B5EF4-FFF2-40B4-BE49-F238E27FC236}">
                <a16:creationId xmlns:a16="http://schemas.microsoft.com/office/drawing/2014/main" id="{A82430D4-6BA1-314F-AF77-8B5D2EC247A9}"/>
              </a:ext>
            </a:extLst>
          </p:cNvPr>
          <p:cNvSpPr txBox="1">
            <a:spLocks/>
          </p:cNvSpPr>
          <p:nvPr/>
        </p:nvSpPr>
        <p:spPr>
          <a:xfrm>
            <a:off x="21117469" y="807640"/>
            <a:ext cx="2060028" cy="1498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>
              <a:defRPr lang="en-US"/>
            </a:defPPr>
            <a:lvl1pPr marL="0" marR="0" lvl="0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fld id="{00000000-1234-1234-1234-123412341234}" type="slidenum">
              <a:rPr lang="en-US" smtClean="0">
                <a:solidFill>
                  <a:schemeClr val="tx1"/>
                </a:solidFill>
              </a:rPr>
              <a:pPr/>
              <a:t>13</a:t>
            </a:fld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6" name="Google Shape;186;p53">
            <a:extLst>
              <a:ext uri="{FF2B5EF4-FFF2-40B4-BE49-F238E27FC236}">
                <a16:creationId xmlns:a16="http://schemas.microsoft.com/office/drawing/2014/main" id="{4F2990B6-BC31-BE45-8DF4-BE8759DBC5CC}"/>
              </a:ext>
            </a:extLst>
          </p:cNvPr>
          <p:cNvGraphicFramePr>
            <a:graphicFrameLocks noGrp="1"/>
          </p:cNvGraphicFramePr>
          <p:nvPr>
            <p:ph type="chart" idx="2"/>
            <p:extLst>
              <p:ext uri="{D42A27DB-BD31-4B8C-83A1-F6EECF244321}">
                <p14:modId xmlns:p14="http://schemas.microsoft.com/office/powerpoint/2010/main" val="42797440"/>
              </p:ext>
            </p:extLst>
          </p:nvPr>
        </p:nvGraphicFramePr>
        <p:xfrm>
          <a:off x="1206500" y="4457700"/>
          <a:ext cx="21971000" cy="6819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Google Shape;187;p53">
            <a:extLst>
              <a:ext uri="{FF2B5EF4-FFF2-40B4-BE49-F238E27FC236}">
                <a16:creationId xmlns:a16="http://schemas.microsoft.com/office/drawing/2014/main" id="{7FC6D90A-E83D-3245-8224-E15A2B341DF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06495" y="1769165"/>
            <a:ext cx="15862305" cy="1902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20"/>
              <a:buFont typeface="Arial Black"/>
              <a:buNone/>
            </a:pPr>
            <a:r>
              <a:rPr lang="en-US" dirty="0"/>
              <a:t>Among those whose Amazon spending has declined, it is more a function of inflation (65%) or income reduction (49%) than dissatisfaction with Amazon or having found a shopping destination they prefer over Amazon.</a:t>
            </a:r>
            <a:endParaRPr dirty="0"/>
          </a:p>
        </p:txBody>
      </p:sp>
      <p:sp>
        <p:nvSpPr>
          <p:cNvPr id="9" name="Google Shape;188;p53">
            <a:extLst>
              <a:ext uri="{FF2B5EF4-FFF2-40B4-BE49-F238E27FC236}">
                <a16:creationId xmlns:a16="http://schemas.microsoft.com/office/drawing/2014/main" id="{D1AA678B-67BE-AE41-BA48-ECA52B92AC28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1206499" y="12388695"/>
            <a:ext cx="12136968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en-US" dirty="0"/>
              <a:t>How influential have the following been on your reduction of spending at Amazon? </a:t>
            </a:r>
          </a:p>
        </p:txBody>
      </p:sp>
    </p:spTree>
    <p:extLst>
      <p:ext uri="{BB962C8B-B14F-4D97-AF65-F5344CB8AC3E}">
        <p14:creationId xmlns:p14="http://schemas.microsoft.com/office/powerpoint/2010/main" val="40615754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D308D60-83A3-52B3-CA8C-7313E0B20E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699" r="30563"/>
          <a:stretch/>
        </p:blipFill>
        <p:spPr>
          <a:xfrm>
            <a:off x="13205637" y="-15590"/>
            <a:ext cx="11178363" cy="13731590"/>
          </a:xfrm>
          <a:prstGeom prst="rect">
            <a:avLst/>
          </a:prstGeom>
        </p:spPr>
      </p:pic>
      <p:sp>
        <p:nvSpPr>
          <p:cNvPr id="7" name="Google Shape;150;p2">
            <a:extLst>
              <a:ext uri="{FF2B5EF4-FFF2-40B4-BE49-F238E27FC236}">
                <a16:creationId xmlns:a16="http://schemas.microsoft.com/office/drawing/2014/main" id="{DF7F90CD-DBE2-8C4F-BD82-85F57B04DA44}"/>
              </a:ext>
            </a:extLst>
          </p:cNvPr>
          <p:cNvSpPr/>
          <p:nvPr/>
        </p:nvSpPr>
        <p:spPr>
          <a:xfrm>
            <a:off x="13205635" y="-15590"/>
            <a:ext cx="11330765" cy="13731590"/>
          </a:xfrm>
          <a:prstGeom prst="rect">
            <a:avLst/>
          </a:prstGeom>
          <a:solidFill>
            <a:schemeClr val="dk1">
              <a:alpha val="33809"/>
            </a:scheme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Palatino"/>
              <a:buNone/>
            </a:pPr>
            <a:endParaRPr sz="3200" b="0" i="0" u="none" strike="noStrike" cap="none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" name="Google Shape;64;p34">
            <a:extLst>
              <a:ext uri="{FF2B5EF4-FFF2-40B4-BE49-F238E27FC236}">
                <a16:creationId xmlns:a16="http://schemas.microsoft.com/office/drawing/2014/main" id="{A82430D4-6BA1-314F-AF77-8B5D2EC247A9}"/>
              </a:ext>
            </a:extLst>
          </p:cNvPr>
          <p:cNvSpPr txBox="1">
            <a:spLocks/>
          </p:cNvSpPr>
          <p:nvPr/>
        </p:nvSpPr>
        <p:spPr>
          <a:xfrm>
            <a:off x="21117469" y="807640"/>
            <a:ext cx="2060028" cy="1498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>
              <a:defRPr lang="en-US"/>
            </a:defPPr>
            <a:lvl1pPr marL="0" marR="0" lvl="0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fld id="{00000000-1234-1234-1234-123412341234}" type="slidenum">
              <a:rPr lang="en-US" smtClean="0">
                <a:solidFill>
                  <a:schemeClr val="bg1"/>
                </a:solidFill>
              </a:rPr>
              <a:pPr/>
              <a:t>14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Google Shape;187;p53">
            <a:extLst>
              <a:ext uri="{FF2B5EF4-FFF2-40B4-BE49-F238E27FC236}">
                <a16:creationId xmlns:a16="http://schemas.microsoft.com/office/drawing/2014/main" id="{7FC6D90A-E83D-3245-8224-E15A2B341DF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06496" y="1769165"/>
            <a:ext cx="11660418" cy="1902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en-US" sz="3600" dirty="0"/>
              <a:t>Despite the pressures of inflation, respondents anticipate spending slightly more with Amazon in the back half of the year than they did in the first half.</a:t>
            </a:r>
          </a:p>
        </p:txBody>
      </p:sp>
      <p:sp>
        <p:nvSpPr>
          <p:cNvPr id="9" name="Google Shape;188;p53">
            <a:extLst>
              <a:ext uri="{FF2B5EF4-FFF2-40B4-BE49-F238E27FC236}">
                <a16:creationId xmlns:a16="http://schemas.microsoft.com/office/drawing/2014/main" id="{D1AA678B-67BE-AE41-BA48-ECA52B92AC28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1206498" y="12063204"/>
            <a:ext cx="11999137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lnSpc>
                <a:spcPct val="100000"/>
              </a:lnSpc>
            </a:pPr>
            <a:r>
              <a:rPr lang="en-US" dirty="0"/>
              <a:t>How do you think your spending at Amazon in the 2nd half of the year (July-December) will compare to the money you spent with Amazon in the first half of 2022 (January-June)?</a:t>
            </a:r>
          </a:p>
        </p:txBody>
      </p:sp>
      <p:graphicFrame>
        <p:nvGraphicFramePr>
          <p:cNvPr id="11" name="Google Shape;186;p53">
            <a:extLst>
              <a:ext uri="{FF2B5EF4-FFF2-40B4-BE49-F238E27FC236}">
                <a16:creationId xmlns:a16="http://schemas.microsoft.com/office/drawing/2014/main" id="{3F6C54CE-B841-6EF7-35C4-1448E464A47E}"/>
              </a:ext>
            </a:extLst>
          </p:cNvPr>
          <p:cNvGraphicFramePr>
            <a:graphicFrameLocks noGrp="1"/>
          </p:cNvGraphicFramePr>
          <p:nvPr>
            <p:ph type="chart" idx="2"/>
            <p:extLst>
              <p:ext uri="{D42A27DB-BD31-4B8C-83A1-F6EECF244321}">
                <p14:modId xmlns:p14="http://schemas.microsoft.com/office/powerpoint/2010/main" val="3559191120"/>
              </p:ext>
            </p:extLst>
          </p:nvPr>
        </p:nvGraphicFramePr>
        <p:xfrm>
          <a:off x="1206500" y="4457700"/>
          <a:ext cx="11178363" cy="6819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738068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4;p34">
            <a:extLst>
              <a:ext uri="{FF2B5EF4-FFF2-40B4-BE49-F238E27FC236}">
                <a16:creationId xmlns:a16="http://schemas.microsoft.com/office/drawing/2014/main" id="{A82430D4-6BA1-314F-AF77-8B5D2EC247A9}"/>
              </a:ext>
            </a:extLst>
          </p:cNvPr>
          <p:cNvSpPr txBox="1">
            <a:spLocks/>
          </p:cNvSpPr>
          <p:nvPr/>
        </p:nvSpPr>
        <p:spPr>
          <a:xfrm>
            <a:off x="21117469" y="807640"/>
            <a:ext cx="2060028" cy="1498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>
              <a:defRPr lang="en-US"/>
            </a:defPPr>
            <a:lvl1pPr marL="0" marR="0" lvl="0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fld id="{00000000-1234-1234-1234-123412341234}" type="slidenum">
              <a:rPr lang="en-US" smtClean="0">
                <a:solidFill>
                  <a:schemeClr val="tx1"/>
                </a:solidFill>
              </a:rPr>
              <a:pPr/>
              <a:t>15</a:t>
            </a:fld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6" name="Google Shape;186;p53">
            <a:extLst>
              <a:ext uri="{FF2B5EF4-FFF2-40B4-BE49-F238E27FC236}">
                <a16:creationId xmlns:a16="http://schemas.microsoft.com/office/drawing/2014/main" id="{4F2990B6-BC31-BE45-8DF4-BE8759DBC5CC}"/>
              </a:ext>
            </a:extLst>
          </p:cNvPr>
          <p:cNvGraphicFramePr>
            <a:graphicFrameLocks noGrp="1"/>
          </p:cNvGraphicFramePr>
          <p:nvPr>
            <p:ph type="chart" idx="2"/>
            <p:extLst>
              <p:ext uri="{D42A27DB-BD31-4B8C-83A1-F6EECF244321}">
                <p14:modId xmlns:p14="http://schemas.microsoft.com/office/powerpoint/2010/main" val="305930856"/>
              </p:ext>
            </p:extLst>
          </p:nvPr>
        </p:nvGraphicFramePr>
        <p:xfrm>
          <a:off x="1206500" y="4457700"/>
          <a:ext cx="21971000" cy="6819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Google Shape;187;p53">
            <a:extLst>
              <a:ext uri="{FF2B5EF4-FFF2-40B4-BE49-F238E27FC236}">
                <a16:creationId xmlns:a16="http://schemas.microsoft.com/office/drawing/2014/main" id="{7FC6D90A-E83D-3245-8224-E15A2B341DF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06495" y="1769165"/>
            <a:ext cx="14643105" cy="1902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20"/>
              <a:buFont typeface="Arial Black"/>
              <a:buNone/>
            </a:pPr>
            <a:r>
              <a:rPr lang="en-US" dirty="0"/>
              <a:t>63% of shoppers visit Amazon one or more times a week. Only 1 person in 5 visits once a month or less.</a:t>
            </a:r>
            <a:endParaRPr dirty="0"/>
          </a:p>
        </p:txBody>
      </p:sp>
      <p:sp>
        <p:nvSpPr>
          <p:cNvPr id="9" name="Google Shape;188;p53">
            <a:extLst>
              <a:ext uri="{FF2B5EF4-FFF2-40B4-BE49-F238E27FC236}">
                <a16:creationId xmlns:a16="http://schemas.microsoft.com/office/drawing/2014/main" id="{D1AA678B-67BE-AE41-BA48-ECA52B92AC28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1206499" y="12388695"/>
            <a:ext cx="12136968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en-US" dirty="0"/>
              <a:t>Approximately, how frequently do you visit the Amazon website?</a:t>
            </a:r>
          </a:p>
        </p:txBody>
      </p:sp>
    </p:spTree>
    <p:extLst>
      <p:ext uri="{BB962C8B-B14F-4D97-AF65-F5344CB8AC3E}">
        <p14:creationId xmlns:p14="http://schemas.microsoft.com/office/powerpoint/2010/main" val="40277660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4;p34">
            <a:extLst>
              <a:ext uri="{FF2B5EF4-FFF2-40B4-BE49-F238E27FC236}">
                <a16:creationId xmlns:a16="http://schemas.microsoft.com/office/drawing/2014/main" id="{A82430D4-6BA1-314F-AF77-8B5D2EC247A9}"/>
              </a:ext>
            </a:extLst>
          </p:cNvPr>
          <p:cNvSpPr txBox="1">
            <a:spLocks/>
          </p:cNvSpPr>
          <p:nvPr/>
        </p:nvSpPr>
        <p:spPr>
          <a:xfrm>
            <a:off x="21117469" y="807640"/>
            <a:ext cx="2060028" cy="1498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>
              <a:defRPr lang="en-US"/>
            </a:defPPr>
            <a:lvl1pPr marL="0" marR="0" lvl="0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fld id="{00000000-1234-1234-1234-123412341234}" type="slidenum">
              <a:rPr lang="en-US" smtClean="0">
                <a:solidFill>
                  <a:schemeClr val="tx1"/>
                </a:solidFill>
              </a:rPr>
              <a:pPr/>
              <a:t>16</a:t>
            </a:fld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6" name="Google Shape;186;p53">
            <a:extLst>
              <a:ext uri="{FF2B5EF4-FFF2-40B4-BE49-F238E27FC236}">
                <a16:creationId xmlns:a16="http://schemas.microsoft.com/office/drawing/2014/main" id="{4F2990B6-BC31-BE45-8DF4-BE8759DBC5CC}"/>
              </a:ext>
            </a:extLst>
          </p:cNvPr>
          <p:cNvGraphicFramePr>
            <a:graphicFrameLocks noGrp="1"/>
          </p:cNvGraphicFramePr>
          <p:nvPr>
            <p:ph type="chart" idx="2"/>
            <p:extLst>
              <p:ext uri="{D42A27DB-BD31-4B8C-83A1-F6EECF244321}">
                <p14:modId xmlns:p14="http://schemas.microsoft.com/office/powerpoint/2010/main" val="3000199110"/>
              </p:ext>
            </p:extLst>
          </p:nvPr>
        </p:nvGraphicFramePr>
        <p:xfrm>
          <a:off x="1206500" y="4457700"/>
          <a:ext cx="21971000" cy="6819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Google Shape;187;p53">
            <a:extLst>
              <a:ext uri="{FF2B5EF4-FFF2-40B4-BE49-F238E27FC236}">
                <a16:creationId xmlns:a16="http://schemas.microsoft.com/office/drawing/2014/main" id="{7FC6D90A-E83D-3245-8224-E15A2B341DF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06495" y="1769165"/>
            <a:ext cx="14643105" cy="1902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20"/>
              <a:buFont typeface="Arial Black"/>
              <a:buNone/>
            </a:pPr>
            <a:r>
              <a:rPr lang="en-US" dirty="0"/>
              <a:t>The median duration of an Amazon visit is about 20 minutes. Only 3% of shoppers typically spend more than an hour.</a:t>
            </a:r>
            <a:endParaRPr dirty="0"/>
          </a:p>
        </p:txBody>
      </p:sp>
      <p:sp>
        <p:nvSpPr>
          <p:cNvPr id="9" name="Google Shape;188;p53">
            <a:extLst>
              <a:ext uri="{FF2B5EF4-FFF2-40B4-BE49-F238E27FC236}">
                <a16:creationId xmlns:a16="http://schemas.microsoft.com/office/drawing/2014/main" id="{D1AA678B-67BE-AE41-BA48-ECA52B92AC28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1206499" y="12388695"/>
            <a:ext cx="12136968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en-US" dirty="0"/>
              <a:t>Approximately how long do your visits to the Amazon website last?</a:t>
            </a:r>
          </a:p>
        </p:txBody>
      </p:sp>
    </p:spTree>
    <p:extLst>
      <p:ext uri="{BB962C8B-B14F-4D97-AF65-F5344CB8AC3E}">
        <p14:creationId xmlns:p14="http://schemas.microsoft.com/office/powerpoint/2010/main" val="11327160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4;p34">
            <a:extLst>
              <a:ext uri="{FF2B5EF4-FFF2-40B4-BE49-F238E27FC236}">
                <a16:creationId xmlns:a16="http://schemas.microsoft.com/office/drawing/2014/main" id="{A82430D4-6BA1-314F-AF77-8B5D2EC247A9}"/>
              </a:ext>
            </a:extLst>
          </p:cNvPr>
          <p:cNvSpPr txBox="1">
            <a:spLocks/>
          </p:cNvSpPr>
          <p:nvPr/>
        </p:nvSpPr>
        <p:spPr>
          <a:xfrm>
            <a:off x="21117469" y="807640"/>
            <a:ext cx="2060028" cy="1498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>
              <a:defRPr lang="en-US"/>
            </a:defPPr>
            <a:lvl1pPr marL="0" marR="0" lvl="0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fld id="{00000000-1234-1234-1234-123412341234}" type="slidenum">
              <a:rPr lang="en-US" smtClean="0">
                <a:solidFill>
                  <a:schemeClr val="tx1"/>
                </a:solidFill>
              </a:rPr>
              <a:pPr/>
              <a:t>17</a:t>
            </a:fld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6" name="Google Shape;186;p53">
            <a:extLst>
              <a:ext uri="{FF2B5EF4-FFF2-40B4-BE49-F238E27FC236}">
                <a16:creationId xmlns:a16="http://schemas.microsoft.com/office/drawing/2014/main" id="{4F2990B6-BC31-BE45-8DF4-BE8759DBC5CC}"/>
              </a:ext>
            </a:extLst>
          </p:cNvPr>
          <p:cNvGraphicFramePr>
            <a:graphicFrameLocks noGrp="1"/>
          </p:cNvGraphicFramePr>
          <p:nvPr>
            <p:ph type="chart" idx="2"/>
            <p:extLst>
              <p:ext uri="{D42A27DB-BD31-4B8C-83A1-F6EECF244321}">
                <p14:modId xmlns:p14="http://schemas.microsoft.com/office/powerpoint/2010/main" val="1803090599"/>
              </p:ext>
            </p:extLst>
          </p:nvPr>
        </p:nvGraphicFramePr>
        <p:xfrm>
          <a:off x="1206500" y="4457700"/>
          <a:ext cx="21971000" cy="6819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Google Shape;187;p53">
            <a:extLst>
              <a:ext uri="{FF2B5EF4-FFF2-40B4-BE49-F238E27FC236}">
                <a16:creationId xmlns:a16="http://schemas.microsoft.com/office/drawing/2014/main" id="{7FC6D90A-E83D-3245-8224-E15A2B341DF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06495" y="1769165"/>
            <a:ext cx="14643105" cy="1902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20"/>
              <a:buFont typeface="Arial Black"/>
              <a:buNone/>
            </a:pPr>
            <a:r>
              <a:rPr lang="en-US" dirty="0"/>
              <a:t>No category of product has universal appeal. Shoppers are most likely to be looking at electronics (58%), clothing (55%), and personal care items (53%).</a:t>
            </a:r>
            <a:endParaRPr dirty="0"/>
          </a:p>
        </p:txBody>
      </p:sp>
      <p:sp>
        <p:nvSpPr>
          <p:cNvPr id="9" name="Google Shape;188;p53">
            <a:extLst>
              <a:ext uri="{FF2B5EF4-FFF2-40B4-BE49-F238E27FC236}">
                <a16:creationId xmlns:a16="http://schemas.microsoft.com/office/drawing/2014/main" id="{D1AA678B-67BE-AE41-BA48-ECA52B92AC28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1206499" y="12388695"/>
            <a:ext cx="14197624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en-US" dirty="0"/>
              <a:t>Which of the following product categories have or will you shop for at Amazon?</a:t>
            </a: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29742333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7E274D5-73D8-004C-A364-0955AB39678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093" b="9093"/>
          <a:stretch/>
        </p:blipFill>
        <p:spPr>
          <a:xfrm>
            <a:off x="13205636" y="-15591"/>
            <a:ext cx="11178363" cy="13731591"/>
          </a:xfrm>
          <a:prstGeom prst="rect">
            <a:avLst/>
          </a:prstGeom>
        </p:spPr>
      </p:pic>
      <p:sp>
        <p:nvSpPr>
          <p:cNvPr id="7" name="Google Shape;150;p2">
            <a:extLst>
              <a:ext uri="{FF2B5EF4-FFF2-40B4-BE49-F238E27FC236}">
                <a16:creationId xmlns:a16="http://schemas.microsoft.com/office/drawing/2014/main" id="{DF7F90CD-DBE2-8C4F-BD82-85F57B04DA44}"/>
              </a:ext>
            </a:extLst>
          </p:cNvPr>
          <p:cNvSpPr/>
          <p:nvPr/>
        </p:nvSpPr>
        <p:spPr>
          <a:xfrm>
            <a:off x="13205635" y="-15590"/>
            <a:ext cx="11330765" cy="13941140"/>
          </a:xfrm>
          <a:prstGeom prst="rect">
            <a:avLst/>
          </a:prstGeom>
          <a:solidFill>
            <a:schemeClr val="dk1">
              <a:alpha val="33809"/>
            </a:scheme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Palatino"/>
              <a:buNone/>
            </a:pPr>
            <a:endParaRPr sz="3200" b="0" i="0" u="none" strike="noStrike" cap="none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" name="Google Shape;150;p2">
            <a:extLst>
              <a:ext uri="{FF2B5EF4-FFF2-40B4-BE49-F238E27FC236}">
                <a16:creationId xmlns:a16="http://schemas.microsoft.com/office/drawing/2014/main" id="{DEB66CD5-DB96-C6C0-6475-CE17C57F0F20}"/>
              </a:ext>
            </a:extLst>
          </p:cNvPr>
          <p:cNvSpPr/>
          <p:nvPr/>
        </p:nvSpPr>
        <p:spPr>
          <a:xfrm>
            <a:off x="13205636" y="-225140"/>
            <a:ext cx="11330765" cy="13941140"/>
          </a:xfrm>
          <a:prstGeom prst="rect">
            <a:avLst/>
          </a:prstGeom>
          <a:solidFill>
            <a:schemeClr val="dk1">
              <a:alpha val="2923"/>
            </a:scheme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Palatino"/>
              <a:buNone/>
            </a:pPr>
            <a:endParaRPr sz="3200" b="0" i="0" u="none" strike="noStrike" cap="none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" name="Google Shape;64;p34">
            <a:extLst>
              <a:ext uri="{FF2B5EF4-FFF2-40B4-BE49-F238E27FC236}">
                <a16:creationId xmlns:a16="http://schemas.microsoft.com/office/drawing/2014/main" id="{A82430D4-6BA1-314F-AF77-8B5D2EC247A9}"/>
              </a:ext>
            </a:extLst>
          </p:cNvPr>
          <p:cNvSpPr txBox="1">
            <a:spLocks/>
          </p:cNvSpPr>
          <p:nvPr/>
        </p:nvSpPr>
        <p:spPr>
          <a:xfrm>
            <a:off x="21117469" y="807640"/>
            <a:ext cx="2060028" cy="1498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>
              <a:defRPr lang="en-US"/>
            </a:defPPr>
            <a:lvl1pPr marL="0" marR="0" lvl="0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fld id="{00000000-1234-1234-1234-123412341234}" type="slidenum">
              <a:rPr lang="en-US" smtClean="0">
                <a:solidFill>
                  <a:schemeClr val="bg1"/>
                </a:solidFill>
              </a:rPr>
              <a:pPr/>
              <a:t>18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Google Shape;187;p53">
            <a:extLst>
              <a:ext uri="{FF2B5EF4-FFF2-40B4-BE49-F238E27FC236}">
                <a16:creationId xmlns:a16="http://schemas.microsoft.com/office/drawing/2014/main" id="{7FC6D90A-E83D-3245-8224-E15A2B341DF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06496" y="1769165"/>
            <a:ext cx="11660418" cy="1902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en-US" sz="3600" dirty="0"/>
              <a:t>Not everyone inclined to shop a category at Amazon necessarily begins there. For example, 58% say they would shop Amazon for electronics, but only 39% would start their shopping journey there.</a:t>
            </a:r>
          </a:p>
        </p:txBody>
      </p:sp>
      <p:sp>
        <p:nvSpPr>
          <p:cNvPr id="9" name="Google Shape;188;p53">
            <a:extLst>
              <a:ext uri="{FF2B5EF4-FFF2-40B4-BE49-F238E27FC236}">
                <a16:creationId xmlns:a16="http://schemas.microsoft.com/office/drawing/2014/main" id="{D1AA678B-67BE-AE41-BA48-ECA52B92AC28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1206499" y="12388695"/>
            <a:ext cx="11999137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lnSpc>
                <a:spcPct val="100000"/>
              </a:lnSpc>
            </a:pPr>
            <a:r>
              <a:rPr lang="en-US" dirty="0"/>
              <a:t>For which of the following product categories are you most likely to </a:t>
            </a:r>
            <a:r>
              <a:rPr lang="en-US" u="sng" dirty="0"/>
              <a:t>start</a:t>
            </a:r>
            <a:r>
              <a:rPr lang="en-US" dirty="0"/>
              <a:t> your shopping at Amazon? Select all that apply.</a:t>
            </a:r>
          </a:p>
        </p:txBody>
      </p:sp>
      <p:graphicFrame>
        <p:nvGraphicFramePr>
          <p:cNvPr id="11" name="Google Shape;186;p53">
            <a:extLst>
              <a:ext uri="{FF2B5EF4-FFF2-40B4-BE49-F238E27FC236}">
                <a16:creationId xmlns:a16="http://schemas.microsoft.com/office/drawing/2014/main" id="{3F6C54CE-B841-6EF7-35C4-1448E464A47E}"/>
              </a:ext>
            </a:extLst>
          </p:cNvPr>
          <p:cNvGraphicFramePr>
            <a:graphicFrameLocks noGrp="1"/>
          </p:cNvGraphicFramePr>
          <p:nvPr>
            <p:ph type="chart" idx="2"/>
            <p:extLst>
              <p:ext uri="{D42A27DB-BD31-4B8C-83A1-F6EECF244321}">
                <p14:modId xmlns:p14="http://schemas.microsoft.com/office/powerpoint/2010/main" val="2746373115"/>
              </p:ext>
            </p:extLst>
          </p:nvPr>
        </p:nvGraphicFramePr>
        <p:xfrm>
          <a:off x="1206500" y="4457700"/>
          <a:ext cx="11660414" cy="6819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925661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4;p34">
            <a:extLst>
              <a:ext uri="{FF2B5EF4-FFF2-40B4-BE49-F238E27FC236}">
                <a16:creationId xmlns:a16="http://schemas.microsoft.com/office/drawing/2014/main" id="{A82430D4-6BA1-314F-AF77-8B5D2EC247A9}"/>
              </a:ext>
            </a:extLst>
          </p:cNvPr>
          <p:cNvSpPr txBox="1">
            <a:spLocks/>
          </p:cNvSpPr>
          <p:nvPr/>
        </p:nvSpPr>
        <p:spPr>
          <a:xfrm>
            <a:off x="21117469" y="807640"/>
            <a:ext cx="2060028" cy="1498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>
              <a:defRPr lang="en-US"/>
            </a:defPPr>
            <a:lvl1pPr marL="0" marR="0" lvl="0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fld id="{00000000-1234-1234-1234-123412341234}" type="slidenum">
              <a:rPr lang="en-US" smtClean="0">
                <a:solidFill>
                  <a:schemeClr val="tx1"/>
                </a:solidFill>
              </a:rPr>
              <a:pPr/>
              <a:t>19</a:t>
            </a:fld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6" name="Google Shape;186;p53">
            <a:extLst>
              <a:ext uri="{FF2B5EF4-FFF2-40B4-BE49-F238E27FC236}">
                <a16:creationId xmlns:a16="http://schemas.microsoft.com/office/drawing/2014/main" id="{4F2990B6-BC31-BE45-8DF4-BE8759DBC5CC}"/>
              </a:ext>
            </a:extLst>
          </p:cNvPr>
          <p:cNvGraphicFramePr>
            <a:graphicFrameLocks noGrp="1"/>
          </p:cNvGraphicFramePr>
          <p:nvPr>
            <p:ph type="chart" idx="2"/>
            <p:extLst>
              <p:ext uri="{D42A27DB-BD31-4B8C-83A1-F6EECF244321}">
                <p14:modId xmlns:p14="http://schemas.microsoft.com/office/powerpoint/2010/main" val="207755432"/>
              </p:ext>
            </p:extLst>
          </p:nvPr>
        </p:nvGraphicFramePr>
        <p:xfrm>
          <a:off x="1206500" y="4457700"/>
          <a:ext cx="21971000" cy="6819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Google Shape;187;p53">
            <a:extLst>
              <a:ext uri="{FF2B5EF4-FFF2-40B4-BE49-F238E27FC236}">
                <a16:creationId xmlns:a16="http://schemas.microsoft.com/office/drawing/2014/main" id="{7FC6D90A-E83D-3245-8224-E15A2B341DF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06495" y="1769165"/>
            <a:ext cx="14643105" cy="1902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20"/>
              <a:buFont typeface="Arial Black"/>
              <a:buNone/>
            </a:pPr>
            <a:r>
              <a:rPr lang="en-US" dirty="0"/>
              <a:t>When not familiar with a product category, Amazon shoppers are nearly 1.5X as likely to begin their search on a search engine than on Amazon (46% vs. 31%). </a:t>
            </a:r>
            <a:endParaRPr dirty="0"/>
          </a:p>
        </p:txBody>
      </p:sp>
      <p:sp>
        <p:nvSpPr>
          <p:cNvPr id="9" name="Google Shape;188;p53">
            <a:extLst>
              <a:ext uri="{FF2B5EF4-FFF2-40B4-BE49-F238E27FC236}">
                <a16:creationId xmlns:a16="http://schemas.microsoft.com/office/drawing/2014/main" id="{D1AA678B-67BE-AE41-BA48-ECA52B92AC28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1206499" y="12388695"/>
            <a:ext cx="12136968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en-US" dirty="0"/>
              <a:t>For a product category you’re not familiar with (something new to you) where are you most likely to start your search?</a:t>
            </a:r>
          </a:p>
        </p:txBody>
      </p:sp>
    </p:spTree>
    <p:extLst>
      <p:ext uri="{BB962C8B-B14F-4D97-AF65-F5344CB8AC3E}">
        <p14:creationId xmlns:p14="http://schemas.microsoft.com/office/powerpoint/2010/main" val="4135596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63041-BAC4-5345-8E50-84FE5927D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Methodology</a:t>
            </a:r>
          </a:p>
        </p:txBody>
      </p:sp>
      <p:pic>
        <p:nvPicPr>
          <p:cNvPr id="4" name="Google Shape;149;p2" descr="A picture containing text, projector&#10;&#10;Description automatically generated">
            <a:extLst>
              <a:ext uri="{FF2B5EF4-FFF2-40B4-BE49-F238E27FC236}">
                <a16:creationId xmlns:a16="http://schemas.microsoft.com/office/drawing/2014/main" id="{3F41E664-23EC-4E4B-999B-AE27020FCCF8}"/>
              </a:ext>
            </a:extLst>
          </p:cNvPr>
          <p:cNvPicPr preferRelativeResize="0">
            <a:picLocks noGrp="1"/>
          </p:cNvPicPr>
          <p:nvPr>
            <p:ph type="pic" idx="2"/>
          </p:nvPr>
        </p:nvPicPr>
        <p:blipFill rotWithShape="1">
          <a:blip r:embed="rId2">
            <a:alphaModFix/>
          </a:blip>
          <a:srcRect l="30" r="30"/>
          <a:stretch/>
        </p:blipFill>
        <p:spPr>
          <a:xfrm flipH="1">
            <a:off x="12192000" y="0"/>
            <a:ext cx="12192000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50;p2">
            <a:extLst>
              <a:ext uri="{FF2B5EF4-FFF2-40B4-BE49-F238E27FC236}">
                <a16:creationId xmlns:a16="http://schemas.microsoft.com/office/drawing/2014/main" id="{673619B8-648A-CE44-BE39-5C6635ED6EF6}"/>
              </a:ext>
            </a:extLst>
          </p:cNvPr>
          <p:cNvSpPr/>
          <p:nvPr/>
        </p:nvSpPr>
        <p:spPr>
          <a:xfrm>
            <a:off x="12192000" y="0"/>
            <a:ext cx="12192000" cy="13716000"/>
          </a:xfrm>
          <a:prstGeom prst="rect">
            <a:avLst/>
          </a:prstGeom>
          <a:solidFill>
            <a:schemeClr val="dk1">
              <a:alpha val="54509"/>
            </a:scheme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Palatino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7" name="Google Shape;146;p2">
            <a:extLst>
              <a:ext uri="{FF2B5EF4-FFF2-40B4-BE49-F238E27FC236}">
                <a16:creationId xmlns:a16="http://schemas.microsoft.com/office/drawing/2014/main" id="{9893449C-63E1-0347-AD1A-FB976BCCC5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1027159"/>
              </p:ext>
            </p:extLst>
          </p:nvPr>
        </p:nvGraphicFramePr>
        <p:xfrm>
          <a:off x="1206500" y="4751388"/>
          <a:ext cx="7327900" cy="556612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7327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13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3600"/>
                        <a:buFont typeface="Arial"/>
                        <a:buNone/>
                      </a:pPr>
                      <a:r>
                        <a:rPr lang="en-US" sz="3600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 = 517</a:t>
                      </a:r>
                      <a:endParaRPr lang="en-US"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3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3600"/>
                        <a:buFont typeface="Arial"/>
                        <a:buNone/>
                      </a:pPr>
                      <a:r>
                        <a:rPr lang="en-US" sz="3600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MOE ± 4.31% 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3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36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3695828"/>
                  </a:ext>
                </a:extLst>
              </a:tr>
              <a:tr h="1113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3600"/>
                        <a:buFont typeface="Arial"/>
                        <a:buNone/>
                      </a:pPr>
                      <a:r>
                        <a:rPr lang="en-US" sz="3600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Panel: General Population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3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3600"/>
                        <a:buFont typeface="Arial"/>
                        <a:buNone/>
                      </a:pPr>
                      <a:r>
                        <a:rPr lang="en-US" sz="3600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Collected: 6/3/22, 6/4/22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Google Shape;57;p33">
            <a:extLst>
              <a:ext uri="{FF2B5EF4-FFF2-40B4-BE49-F238E27FC236}">
                <a16:creationId xmlns:a16="http://schemas.microsoft.com/office/drawing/2014/main" id="{02A228FD-F8C3-E540-AEBC-F3D4D709B4A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21117469" y="807640"/>
            <a:ext cx="2060028" cy="1498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314643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4;p34">
            <a:extLst>
              <a:ext uri="{FF2B5EF4-FFF2-40B4-BE49-F238E27FC236}">
                <a16:creationId xmlns:a16="http://schemas.microsoft.com/office/drawing/2014/main" id="{A82430D4-6BA1-314F-AF77-8B5D2EC247A9}"/>
              </a:ext>
            </a:extLst>
          </p:cNvPr>
          <p:cNvSpPr txBox="1">
            <a:spLocks/>
          </p:cNvSpPr>
          <p:nvPr/>
        </p:nvSpPr>
        <p:spPr>
          <a:xfrm>
            <a:off x="21117469" y="807640"/>
            <a:ext cx="2060028" cy="1498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>
              <a:defRPr lang="en-US"/>
            </a:defPPr>
            <a:lvl1pPr marL="0" marR="0" lvl="0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4800"/>
              <a:buFont typeface="Arial Black"/>
              <a:buNone/>
              <a:tabLst/>
              <a:defRPr/>
            </a:pPr>
            <a:fld id="{00000000-1234-1234-1234-123412341234}" type="slidenum">
              <a: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/>
                <a:cs typeface="Arial Black"/>
                <a:sym typeface="Arial Black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SzPts val="4800"/>
                <a:buFont typeface="Arial Black"/>
                <a:buNone/>
                <a:tabLst/>
                <a:defRPr/>
              </a:pPr>
              <a:t>20</a:t>
            </a:fld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/>
              <a:cs typeface="Arial Black"/>
              <a:sym typeface="Arial Black"/>
            </a:endParaRPr>
          </a:p>
        </p:txBody>
      </p:sp>
      <p:graphicFrame>
        <p:nvGraphicFramePr>
          <p:cNvPr id="6" name="Google Shape;186;p53">
            <a:extLst>
              <a:ext uri="{FF2B5EF4-FFF2-40B4-BE49-F238E27FC236}">
                <a16:creationId xmlns:a16="http://schemas.microsoft.com/office/drawing/2014/main" id="{4F2990B6-BC31-BE45-8DF4-BE8759DBC5CC}"/>
              </a:ext>
            </a:extLst>
          </p:cNvPr>
          <p:cNvGraphicFramePr>
            <a:graphicFrameLocks noGrp="1"/>
          </p:cNvGraphicFramePr>
          <p:nvPr>
            <p:ph type="chart" idx="2"/>
            <p:extLst>
              <p:ext uri="{D42A27DB-BD31-4B8C-83A1-F6EECF244321}">
                <p14:modId xmlns:p14="http://schemas.microsoft.com/office/powerpoint/2010/main" val="3815129351"/>
              </p:ext>
            </p:extLst>
          </p:nvPr>
        </p:nvGraphicFramePr>
        <p:xfrm>
          <a:off x="1206500" y="4457700"/>
          <a:ext cx="21971000" cy="6819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Google Shape;187;p53">
            <a:extLst>
              <a:ext uri="{FF2B5EF4-FFF2-40B4-BE49-F238E27FC236}">
                <a16:creationId xmlns:a16="http://schemas.microsoft.com/office/drawing/2014/main" id="{53C51CD6-0AC1-0F44-806F-EC2F8A1A4A1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06495" y="1769165"/>
            <a:ext cx="14643105" cy="1902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20"/>
              <a:buFont typeface="Arial Black"/>
              <a:buNone/>
            </a:pPr>
            <a:r>
              <a:rPr lang="en-US" dirty="0"/>
              <a:t>Men (38%) are much more likely to initiate a search in an unknown category on Amazon than are women (24%).</a:t>
            </a:r>
            <a:endParaRPr dirty="0"/>
          </a:p>
        </p:txBody>
      </p:sp>
      <p:sp>
        <p:nvSpPr>
          <p:cNvPr id="8" name="Google Shape;188;p53">
            <a:extLst>
              <a:ext uri="{FF2B5EF4-FFF2-40B4-BE49-F238E27FC236}">
                <a16:creationId xmlns:a16="http://schemas.microsoft.com/office/drawing/2014/main" id="{ACB3EFFA-0E7F-0C4E-9321-831AFE3BAA69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1206499" y="12388695"/>
            <a:ext cx="12357101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en-US" dirty="0"/>
              <a:t>For a product category you’re not familiar with (something new to you) where are you most likely to start your search?</a:t>
            </a:r>
          </a:p>
        </p:txBody>
      </p:sp>
    </p:spTree>
    <p:extLst>
      <p:ext uri="{BB962C8B-B14F-4D97-AF65-F5344CB8AC3E}">
        <p14:creationId xmlns:p14="http://schemas.microsoft.com/office/powerpoint/2010/main" val="7956726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4;p34">
            <a:extLst>
              <a:ext uri="{FF2B5EF4-FFF2-40B4-BE49-F238E27FC236}">
                <a16:creationId xmlns:a16="http://schemas.microsoft.com/office/drawing/2014/main" id="{A82430D4-6BA1-314F-AF77-8B5D2EC247A9}"/>
              </a:ext>
            </a:extLst>
          </p:cNvPr>
          <p:cNvSpPr txBox="1">
            <a:spLocks/>
          </p:cNvSpPr>
          <p:nvPr/>
        </p:nvSpPr>
        <p:spPr>
          <a:xfrm>
            <a:off x="21117469" y="807640"/>
            <a:ext cx="2060028" cy="1498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>
              <a:defRPr lang="en-US"/>
            </a:defPPr>
            <a:lvl1pPr marL="0" marR="0" lvl="0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fld id="{00000000-1234-1234-1234-123412341234}" type="slidenum">
              <a:rPr lang="en-US" smtClean="0">
                <a:solidFill>
                  <a:schemeClr val="tx1"/>
                </a:solidFill>
              </a:rPr>
              <a:pPr/>
              <a:t>21</a:t>
            </a:fld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6" name="Google Shape;186;p53">
            <a:extLst>
              <a:ext uri="{FF2B5EF4-FFF2-40B4-BE49-F238E27FC236}">
                <a16:creationId xmlns:a16="http://schemas.microsoft.com/office/drawing/2014/main" id="{4F2990B6-BC31-BE45-8DF4-BE8759DBC5CC}"/>
              </a:ext>
            </a:extLst>
          </p:cNvPr>
          <p:cNvGraphicFramePr>
            <a:graphicFrameLocks noGrp="1"/>
          </p:cNvGraphicFramePr>
          <p:nvPr>
            <p:ph type="chart" idx="2"/>
            <p:extLst>
              <p:ext uri="{D42A27DB-BD31-4B8C-83A1-F6EECF244321}">
                <p14:modId xmlns:p14="http://schemas.microsoft.com/office/powerpoint/2010/main" val="4064463550"/>
              </p:ext>
            </p:extLst>
          </p:nvPr>
        </p:nvGraphicFramePr>
        <p:xfrm>
          <a:off x="1206500" y="4457700"/>
          <a:ext cx="21971000" cy="6819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Google Shape;187;p53">
            <a:extLst>
              <a:ext uri="{FF2B5EF4-FFF2-40B4-BE49-F238E27FC236}">
                <a16:creationId xmlns:a16="http://schemas.microsoft.com/office/drawing/2014/main" id="{7FC6D90A-E83D-3245-8224-E15A2B341DF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06495" y="1769165"/>
            <a:ext cx="14643105" cy="1902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en-US" dirty="0"/>
              <a:t>Boomers are much more likely than the other generations to begin searches at the category level (46%) rather than a brand focus (23%).</a:t>
            </a:r>
            <a:endParaRPr dirty="0"/>
          </a:p>
        </p:txBody>
      </p:sp>
      <p:sp>
        <p:nvSpPr>
          <p:cNvPr id="9" name="Google Shape;188;p53">
            <a:extLst>
              <a:ext uri="{FF2B5EF4-FFF2-40B4-BE49-F238E27FC236}">
                <a16:creationId xmlns:a16="http://schemas.microsoft.com/office/drawing/2014/main" id="{D1AA678B-67BE-AE41-BA48-ECA52B92AC28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1206499" y="12388695"/>
            <a:ext cx="18259670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lnSpc>
                <a:spcPct val="100000"/>
              </a:lnSpc>
            </a:pPr>
            <a:r>
              <a:rPr lang="en-US" dirty="0"/>
              <a:t>When entering a search in the search bar do you typically just specify the product category (for example: running shoes) or do you typically identify a category and a brand also (for example: Nike running shoes) or just the brand (for example: Nike)?</a:t>
            </a:r>
          </a:p>
        </p:txBody>
      </p:sp>
    </p:spTree>
    <p:extLst>
      <p:ext uri="{BB962C8B-B14F-4D97-AF65-F5344CB8AC3E}">
        <p14:creationId xmlns:p14="http://schemas.microsoft.com/office/powerpoint/2010/main" val="27157557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4;p34">
            <a:extLst>
              <a:ext uri="{FF2B5EF4-FFF2-40B4-BE49-F238E27FC236}">
                <a16:creationId xmlns:a16="http://schemas.microsoft.com/office/drawing/2014/main" id="{A82430D4-6BA1-314F-AF77-8B5D2EC247A9}"/>
              </a:ext>
            </a:extLst>
          </p:cNvPr>
          <p:cNvSpPr txBox="1">
            <a:spLocks/>
          </p:cNvSpPr>
          <p:nvPr/>
        </p:nvSpPr>
        <p:spPr>
          <a:xfrm>
            <a:off x="21117469" y="807640"/>
            <a:ext cx="2060028" cy="1498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>
              <a:defRPr lang="en-US"/>
            </a:defPPr>
            <a:lvl1pPr marL="0" marR="0" lvl="0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fld id="{00000000-1234-1234-1234-123412341234}" type="slidenum">
              <a:rPr lang="en-US" smtClean="0">
                <a:solidFill>
                  <a:schemeClr val="tx1"/>
                </a:solidFill>
              </a:rPr>
              <a:pPr/>
              <a:t>22</a:t>
            </a:fld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6" name="Google Shape;186;p53">
            <a:extLst>
              <a:ext uri="{FF2B5EF4-FFF2-40B4-BE49-F238E27FC236}">
                <a16:creationId xmlns:a16="http://schemas.microsoft.com/office/drawing/2014/main" id="{4F2990B6-BC31-BE45-8DF4-BE8759DBC5CC}"/>
              </a:ext>
            </a:extLst>
          </p:cNvPr>
          <p:cNvGraphicFramePr>
            <a:graphicFrameLocks noGrp="1"/>
          </p:cNvGraphicFramePr>
          <p:nvPr>
            <p:ph type="chart" idx="2"/>
            <p:extLst>
              <p:ext uri="{D42A27DB-BD31-4B8C-83A1-F6EECF244321}">
                <p14:modId xmlns:p14="http://schemas.microsoft.com/office/powerpoint/2010/main" val="547590843"/>
              </p:ext>
            </p:extLst>
          </p:nvPr>
        </p:nvGraphicFramePr>
        <p:xfrm>
          <a:off x="1206500" y="4457700"/>
          <a:ext cx="21971000" cy="6819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Google Shape;187;p53">
            <a:extLst>
              <a:ext uri="{FF2B5EF4-FFF2-40B4-BE49-F238E27FC236}">
                <a16:creationId xmlns:a16="http://schemas.microsoft.com/office/drawing/2014/main" id="{7FC6D90A-E83D-3245-8224-E15A2B341DF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06495" y="1769165"/>
            <a:ext cx="14643105" cy="1902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20"/>
              <a:buFont typeface="Arial Black"/>
              <a:buNone/>
            </a:pPr>
            <a:r>
              <a:rPr lang="en-US" dirty="0"/>
              <a:t>Boomers are far and away the least likely to take advantage of the tools Amazon provides.</a:t>
            </a:r>
            <a:endParaRPr dirty="0"/>
          </a:p>
        </p:txBody>
      </p:sp>
      <p:sp>
        <p:nvSpPr>
          <p:cNvPr id="9" name="Google Shape;188;p53">
            <a:extLst>
              <a:ext uri="{FF2B5EF4-FFF2-40B4-BE49-F238E27FC236}">
                <a16:creationId xmlns:a16="http://schemas.microsoft.com/office/drawing/2014/main" id="{D1AA678B-67BE-AE41-BA48-ECA52B92AC28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1206499" y="12388695"/>
            <a:ext cx="18259670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en-US" dirty="0"/>
              <a:t>Which of the following special Amazon functions have you used? Select all that apply.</a:t>
            </a:r>
          </a:p>
        </p:txBody>
      </p:sp>
    </p:spTree>
    <p:extLst>
      <p:ext uri="{BB962C8B-B14F-4D97-AF65-F5344CB8AC3E}">
        <p14:creationId xmlns:p14="http://schemas.microsoft.com/office/powerpoint/2010/main" val="19873226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7E274D5-73D8-004C-A364-0955AB3967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683" r="36447"/>
          <a:stretch/>
        </p:blipFill>
        <p:spPr>
          <a:xfrm>
            <a:off x="13205636" y="-15591"/>
            <a:ext cx="11178363" cy="13731591"/>
          </a:xfrm>
          <a:prstGeom prst="rect">
            <a:avLst/>
          </a:prstGeom>
        </p:spPr>
      </p:pic>
      <p:sp>
        <p:nvSpPr>
          <p:cNvPr id="7" name="Google Shape;150;p2">
            <a:extLst>
              <a:ext uri="{FF2B5EF4-FFF2-40B4-BE49-F238E27FC236}">
                <a16:creationId xmlns:a16="http://schemas.microsoft.com/office/drawing/2014/main" id="{DF7F90CD-DBE2-8C4F-BD82-85F57B04DA44}"/>
              </a:ext>
            </a:extLst>
          </p:cNvPr>
          <p:cNvSpPr/>
          <p:nvPr/>
        </p:nvSpPr>
        <p:spPr>
          <a:xfrm>
            <a:off x="13205635" y="-15590"/>
            <a:ext cx="11330765" cy="13941140"/>
          </a:xfrm>
          <a:prstGeom prst="rect">
            <a:avLst/>
          </a:prstGeom>
          <a:solidFill>
            <a:schemeClr val="dk1">
              <a:alpha val="33809"/>
            </a:scheme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Palatino"/>
              <a:buNone/>
            </a:pPr>
            <a:endParaRPr sz="3200" b="0" i="0" u="none" strike="noStrike" cap="none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" name="Google Shape;64;p34">
            <a:extLst>
              <a:ext uri="{FF2B5EF4-FFF2-40B4-BE49-F238E27FC236}">
                <a16:creationId xmlns:a16="http://schemas.microsoft.com/office/drawing/2014/main" id="{A82430D4-6BA1-314F-AF77-8B5D2EC247A9}"/>
              </a:ext>
            </a:extLst>
          </p:cNvPr>
          <p:cNvSpPr txBox="1">
            <a:spLocks/>
          </p:cNvSpPr>
          <p:nvPr/>
        </p:nvSpPr>
        <p:spPr>
          <a:xfrm>
            <a:off x="21117469" y="807640"/>
            <a:ext cx="2060028" cy="1498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>
              <a:defRPr lang="en-US"/>
            </a:defPPr>
            <a:lvl1pPr marL="0" marR="0" lvl="0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fld id="{00000000-1234-1234-1234-123412341234}" type="slidenum">
              <a:rPr lang="en-US" smtClean="0">
                <a:solidFill>
                  <a:schemeClr val="bg1"/>
                </a:solidFill>
              </a:rPr>
              <a:pPr/>
              <a:t>23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Google Shape;187;p53">
            <a:extLst>
              <a:ext uri="{FF2B5EF4-FFF2-40B4-BE49-F238E27FC236}">
                <a16:creationId xmlns:a16="http://schemas.microsoft.com/office/drawing/2014/main" id="{7FC6D90A-E83D-3245-8224-E15A2B341DF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06496" y="1769165"/>
            <a:ext cx="11660418" cy="1902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en-US" sz="3600" dirty="0"/>
              <a:t>Nearly two-thirds of respondents (64%) and a majority of all generations do research on Amazon for products they intend to purchase elsewhere.</a:t>
            </a:r>
          </a:p>
        </p:txBody>
      </p:sp>
      <p:sp>
        <p:nvSpPr>
          <p:cNvPr id="9" name="Google Shape;188;p53">
            <a:extLst>
              <a:ext uri="{FF2B5EF4-FFF2-40B4-BE49-F238E27FC236}">
                <a16:creationId xmlns:a16="http://schemas.microsoft.com/office/drawing/2014/main" id="{D1AA678B-67BE-AE41-BA48-ECA52B92AC28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1206499" y="12388695"/>
            <a:ext cx="11999137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en-US" dirty="0"/>
              <a:t>Do you ever use Amazon to research a product you plan to buy somewhere else?</a:t>
            </a:r>
          </a:p>
        </p:txBody>
      </p:sp>
      <p:graphicFrame>
        <p:nvGraphicFramePr>
          <p:cNvPr id="11" name="Google Shape;186;p53">
            <a:extLst>
              <a:ext uri="{FF2B5EF4-FFF2-40B4-BE49-F238E27FC236}">
                <a16:creationId xmlns:a16="http://schemas.microsoft.com/office/drawing/2014/main" id="{3F6C54CE-B841-6EF7-35C4-1448E464A47E}"/>
              </a:ext>
            </a:extLst>
          </p:cNvPr>
          <p:cNvGraphicFramePr>
            <a:graphicFrameLocks noGrp="1"/>
          </p:cNvGraphicFramePr>
          <p:nvPr>
            <p:ph type="chart" idx="2"/>
            <p:extLst>
              <p:ext uri="{D42A27DB-BD31-4B8C-83A1-F6EECF244321}">
                <p14:modId xmlns:p14="http://schemas.microsoft.com/office/powerpoint/2010/main" val="1759047828"/>
              </p:ext>
            </p:extLst>
          </p:nvPr>
        </p:nvGraphicFramePr>
        <p:xfrm>
          <a:off x="1206500" y="4457700"/>
          <a:ext cx="11178363" cy="6819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03794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4;p34">
            <a:extLst>
              <a:ext uri="{FF2B5EF4-FFF2-40B4-BE49-F238E27FC236}">
                <a16:creationId xmlns:a16="http://schemas.microsoft.com/office/drawing/2014/main" id="{A82430D4-6BA1-314F-AF77-8B5D2EC247A9}"/>
              </a:ext>
            </a:extLst>
          </p:cNvPr>
          <p:cNvSpPr txBox="1">
            <a:spLocks/>
          </p:cNvSpPr>
          <p:nvPr/>
        </p:nvSpPr>
        <p:spPr>
          <a:xfrm>
            <a:off x="21117469" y="807640"/>
            <a:ext cx="2060028" cy="1498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>
              <a:defRPr lang="en-US"/>
            </a:defPPr>
            <a:lvl1pPr marL="0" marR="0" lvl="0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fld id="{00000000-1234-1234-1234-123412341234}" type="slidenum">
              <a:rPr lang="en-US" smtClean="0">
                <a:solidFill>
                  <a:schemeClr val="tx1"/>
                </a:solidFill>
              </a:rPr>
              <a:pPr/>
              <a:t>24</a:t>
            </a:fld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6" name="Google Shape;186;p53">
            <a:extLst>
              <a:ext uri="{FF2B5EF4-FFF2-40B4-BE49-F238E27FC236}">
                <a16:creationId xmlns:a16="http://schemas.microsoft.com/office/drawing/2014/main" id="{4F2990B6-BC31-BE45-8DF4-BE8759DBC5CC}"/>
              </a:ext>
            </a:extLst>
          </p:cNvPr>
          <p:cNvGraphicFramePr>
            <a:graphicFrameLocks noGrp="1"/>
          </p:cNvGraphicFramePr>
          <p:nvPr>
            <p:ph type="chart" idx="2"/>
            <p:extLst>
              <p:ext uri="{D42A27DB-BD31-4B8C-83A1-F6EECF244321}">
                <p14:modId xmlns:p14="http://schemas.microsoft.com/office/powerpoint/2010/main" val="695494174"/>
              </p:ext>
            </p:extLst>
          </p:nvPr>
        </p:nvGraphicFramePr>
        <p:xfrm>
          <a:off x="1206500" y="4457700"/>
          <a:ext cx="21971000" cy="6819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Google Shape;187;p53">
            <a:extLst>
              <a:ext uri="{FF2B5EF4-FFF2-40B4-BE49-F238E27FC236}">
                <a16:creationId xmlns:a16="http://schemas.microsoft.com/office/drawing/2014/main" id="{7FC6D90A-E83D-3245-8224-E15A2B341DF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06495" y="1769165"/>
            <a:ext cx="14643105" cy="1902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20"/>
              <a:buFont typeface="Arial Black"/>
              <a:buNone/>
            </a:pPr>
            <a:r>
              <a:rPr lang="en-US" dirty="0" err="1"/>
              <a:t>AmazonBasics</a:t>
            </a:r>
            <a:r>
              <a:rPr lang="en-US" dirty="0"/>
              <a:t> have yet to become a staple for most people. 36% of Amazon shoppers have never purchased </a:t>
            </a:r>
            <a:r>
              <a:rPr lang="en-US" dirty="0" err="1"/>
              <a:t>AmazonBasics</a:t>
            </a:r>
            <a:r>
              <a:rPr lang="en-US" dirty="0"/>
              <a:t> products while only 7% say they do so regularly.</a:t>
            </a:r>
            <a:endParaRPr dirty="0"/>
          </a:p>
        </p:txBody>
      </p:sp>
      <p:sp>
        <p:nvSpPr>
          <p:cNvPr id="9" name="Google Shape;188;p53">
            <a:extLst>
              <a:ext uri="{FF2B5EF4-FFF2-40B4-BE49-F238E27FC236}">
                <a16:creationId xmlns:a16="http://schemas.microsoft.com/office/drawing/2014/main" id="{D1AA678B-67BE-AE41-BA48-ECA52B92AC28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1206499" y="12388695"/>
            <a:ext cx="18259670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en-US" dirty="0"/>
              <a:t>How frequently have you purchased </a:t>
            </a:r>
            <a:r>
              <a:rPr lang="en-US" dirty="0" err="1"/>
              <a:t>AmazonBasics</a:t>
            </a:r>
            <a:r>
              <a:rPr lang="en-US" dirty="0"/>
              <a:t> products?</a:t>
            </a:r>
          </a:p>
        </p:txBody>
      </p:sp>
    </p:spTree>
    <p:extLst>
      <p:ext uri="{BB962C8B-B14F-4D97-AF65-F5344CB8AC3E}">
        <p14:creationId xmlns:p14="http://schemas.microsoft.com/office/powerpoint/2010/main" val="27884536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4;p34">
            <a:extLst>
              <a:ext uri="{FF2B5EF4-FFF2-40B4-BE49-F238E27FC236}">
                <a16:creationId xmlns:a16="http://schemas.microsoft.com/office/drawing/2014/main" id="{A82430D4-6BA1-314F-AF77-8B5D2EC247A9}"/>
              </a:ext>
            </a:extLst>
          </p:cNvPr>
          <p:cNvSpPr txBox="1">
            <a:spLocks/>
          </p:cNvSpPr>
          <p:nvPr/>
        </p:nvSpPr>
        <p:spPr>
          <a:xfrm>
            <a:off x="21117469" y="807640"/>
            <a:ext cx="2060028" cy="1498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>
              <a:defRPr lang="en-US"/>
            </a:defPPr>
            <a:lvl1pPr marL="0" marR="0" lvl="0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4800"/>
              <a:buFont typeface="Arial Black"/>
              <a:buNone/>
              <a:tabLst/>
              <a:defRPr/>
            </a:pPr>
            <a:fld id="{00000000-1234-1234-1234-123412341234}" type="slidenum">
              <a: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/>
                <a:cs typeface="Arial Black"/>
                <a:sym typeface="Arial Black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SzPts val="4800"/>
                <a:buFont typeface="Arial Black"/>
                <a:buNone/>
                <a:tabLst/>
                <a:defRPr/>
              </a:pPr>
              <a:t>25</a:t>
            </a:fld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/>
              <a:cs typeface="Arial Black"/>
              <a:sym typeface="Arial Black"/>
            </a:endParaRPr>
          </a:p>
        </p:txBody>
      </p:sp>
      <p:graphicFrame>
        <p:nvGraphicFramePr>
          <p:cNvPr id="6" name="Google Shape;186;p53">
            <a:extLst>
              <a:ext uri="{FF2B5EF4-FFF2-40B4-BE49-F238E27FC236}">
                <a16:creationId xmlns:a16="http://schemas.microsoft.com/office/drawing/2014/main" id="{4F2990B6-BC31-BE45-8DF4-BE8759DBC5CC}"/>
              </a:ext>
            </a:extLst>
          </p:cNvPr>
          <p:cNvGraphicFramePr>
            <a:graphicFrameLocks noGrp="1"/>
          </p:cNvGraphicFramePr>
          <p:nvPr>
            <p:ph type="chart" idx="2"/>
            <p:extLst>
              <p:ext uri="{D42A27DB-BD31-4B8C-83A1-F6EECF244321}">
                <p14:modId xmlns:p14="http://schemas.microsoft.com/office/powerpoint/2010/main" val="1035191315"/>
              </p:ext>
            </p:extLst>
          </p:nvPr>
        </p:nvGraphicFramePr>
        <p:xfrm>
          <a:off x="1206495" y="5256276"/>
          <a:ext cx="7269480" cy="6021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Google Shape;187;p53">
            <a:extLst>
              <a:ext uri="{FF2B5EF4-FFF2-40B4-BE49-F238E27FC236}">
                <a16:creationId xmlns:a16="http://schemas.microsoft.com/office/drawing/2014/main" id="{53C51CD6-0AC1-0F44-806F-EC2F8A1A4A1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06495" y="1769165"/>
            <a:ext cx="14643105" cy="1902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20"/>
              <a:buFont typeface="Arial Black"/>
              <a:buNone/>
            </a:pPr>
            <a:r>
              <a:rPr lang="en-US" dirty="0"/>
              <a:t>In the 2 years since the arrival of COVID, there has been a slight uptick in </a:t>
            </a:r>
            <a:r>
              <a:rPr lang="en-US" dirty="0" err="1"/>
              <a:t>AmazonBasics</a:t>
            </a:r>
            <a:r>
              <a:rPr lang="en-US" dirty="0"/>
              <a:t> purchases.</a:t>
            </a:r>
            <a:endParaRPr dirty="0"/>
          </a:p>
        </p:txBody>
      </p:sp>
      <p:sp>
        <p:nvSpPr>
          <p:cNvPr id="8" name="Google Shape;188;p53">
            <a:extLst>
              <a:ext uri="{FF2B5EF4-FFF2-40B4-BE49-F238E27FC236}">
                <a16:creationId xmlns:a16="http://schemas.microsoft.com/office/drawing/2014/main" id="{ACB3EFFA-0E7F-0C4E-9321-831AFE3BAA69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1206499" y="12388695"/>
            <a:ext cx="12357101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en-US" dirty="0"/>
              <a:t>How frequently have you purchased </a:t>
            </a:r>
            <a:r>
              <a:rPr lang="en-US" dirty="0" err="1"/>
              <a:t>AmazonBasics</a:t>
            </a:r>
            <a:r>
              <a:rPr lang="en-US" dirty="0"/>
              <a:t> products?</a:t>
            </a:r>
          </a:p>
        </p:txBody>
      </p:sp>
      <p:graphicFrame>
        <p:nvGraphicFramePr>
          <p:cNvPr id="9" name="Google Shape;186;p53">
            <a:extLst>
              <a:ext uri="{FF2B5EF4-FFF2-40B4-BE49-F238E27FC236}">
                <a16:creationId xmlns:a16="http://schemas.microsoft.com/office/drawing/2014/main" id="{0844D770-AE92-25E0-D59B-6BADC74E4B9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393443"/>
              </p:ext>
            </p:extLst>
          </p:nvPr>
        </p:nvGraphicFramePr>
        <p:xfrm>
          <a:off x="8583244" y="5257800"/>
          <a:ext cx="7266356" cy="6021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Google Shape;186;p53">
            <a:extLst>
              <a:ext uri="{FF2B5EF4-FFF2-40B4-BE49-F238E27FC236}">
                <a16:creationId xmlns:a16="http://schemas.microsoft.com/office/drawing/2014/main" id="{F3071DCF-4F66-A6EC-4E37-D62A9711B7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2860190"/>
              </p:ext>
            </p:extLst>
          </p:nvPr>
        </p:nvGraphicFramePr>
        <p:xfrm>
          <a:off x="15849599" y="5257800"/>
          <a:ext cx="7266355" cy="601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24A5120-4FE9-544E-1B61-FF349788FE3B}"/>
              </a:ext>
            </a:extLst>
          </p:cNvPr>
          <p:cNvSpPr txBox="1"/>
          <p:nvPr/>
        </p:nvSpPr>
        <p:spPr>
          <a:xfrm>
            <a:off x="5616330" y="3883571"/>
            <a:ext cx="13151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July 2020 – June 2022 comparison of the frequency of purchasing </a:t>
            </a:r>
            <a:r>
              <a:rPr lang="en-US" sz="2800" dirty="0" err="1"/>
              <a:t>AmazonBasics</a:t>
            </a:r>
            <a:r>
              <a:rPr lang="en-US" sz="2800" dirty="0"/>
              <a:t> products </a:t>
            </a:r>
          </a:p>
        </p:txBody>
      </p:sp>
    </p:spTree>
    <p:extLst>
      <p:ext uri="{BB962C8B-B14F-4D97-AF65-F5344CB8AC3E}">
        <p14:creationId xmlns:p14="http://schemas.microsoft.com/office/powerpoint/2010/main" val="33060581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BF954-1BE6-DF41-B73F-839BB8B35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21DBF4-EE3B-1243-8C10-8E0EF92DD2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Amazon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7F61A4-ADEB-AA45-9CEF-C0B801793841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/>
              <a:t>78% of respondents report having made online purchases at Amazon in the past year. </a:t>
            </a:r>
            <a:r>
              <a:rPr lang="en-US" dirty="0" err="1"/>
              <a:t>Walmart.com</a:t>
            </a:r>
            <a:r>
              <a:rPr lang="en-US" dirty="0"/>
              <a:t> trails at 55%.</a:t>
            </a:r>
          </a:p>
          <a:p>
            <a:r>
              <a:rPr lang="en-US" dirty="0"/>
              <a:t>While Amazon is clearly the most popular online destination, only a small portion of respondents (10%) use Amazon for 80% or more of their online purchases.</a:t>
            </a:r>
          </a:p>
          <a:p>
            <a:r>
              <a:rPr lang="en-US" dirty="0"/>
              <a:t>Amazon continues to attract new shoppers with 8% of shoppers just having begun their relationship in the past year.</a:t>
            </a:r>
          </a:p>
          <a:p>
            <a:r>
              <a:rPr lang="en-US" dirty="0"/>
              <a:t>71% of Amazon shoppers are Prime members including almost 2 of every 3 Boomers (64%).</a:t>
            </a:r>
          </a:p>
          <a:p>
            <a:r>
              <a:rPr lang="en-US" dirty="0"/>
              <a:t>Prime membership continues to increase. While only 8% of Amazon shoppers report being new this year, 15% of Prime members are new.</a:t>
            </a:r>
          </a:p>
          <a:p>
            <a:r>
              <a:rPr lang="en-US" dirty="0"/>
              <a:t>The median annual spend on Amazon is approximately $800. Fewer than half of all shoppers (61%) are spending more than $1000 annually.</a:t>
            </a:r>
          </a:p>
          <a:p>
            <a:r>
              <a:rPr lang="en-US" dirty="0"/>
              <a:t>Not surprisingly, Amazon spending has increased for significantly more people (41%) than it has declined (15%) since the arrival of Covid.</a:t>
            </a:r>
          </a:p>
          <a:p>
            <a:r>
              <a:rPr lang="en-US" dirty="0"/>
              <a:t>Among those whose Amazon spending has declined, it is more a function of inflation (65%) or income reduction (49%) than dissatisfaction with Amazon or having found a shopping destination they prefer over Amazon.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Google Shape;64;p34">
            <a:extLst>
              <a:ext uri="{FF2B5EF4-FFF2-40B4-BE49-F238E27FC236}">
                <a16:creationId xmlns:a16="http://schemas.microsoft.com/office/drawing/2014/main" id="{F48A68D6-B953-3346-B698-FD2C95209CA2}"/>
              </a:ext>
            </a:extLst>
          </p:cNvPr>
          <p:cNvSpPr txBox="1">
            <a:spLocks/>
          </p:cNvSpPr>
          <p:nvPr/>
        </p:nvSpPr>
        <p:spPr>
          <a:xfrm>
            <a:off x="21117469" y="807640"/>
            <a:ext cx="2060028" cy="1498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>
              <a:defRPr lang="en-US"/>
            </a:defPPr>
            <a:lvl1pPr marL="0" marR="0" lvl="0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fld id="{00000000-1234-1234-1234-123412341234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3234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BF954-1BE6-DF41-B73F-839BB8B35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21DBF4-EE3B-1243-8C10-8E0EF92DD2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Amazon cont.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7F61A4-ADEB-AA45-9CEF-C0B801793841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/>
              <a:t>Despite the pressures of inflation, respondents anticipate spending slightly more with Amazon in the back half of the year than they did in the first half.</a:t>
            </a:r>
          </a:p>
          <a:p>
            <a:r>
              <a:rPr lang="en-US" dirty="0"/>
              <a:t>63% of shoppers visit Amazon one or more times a week. Only 1 person in 5 visits once a month or less.</a:t>
            </a:r>
          </a:p>
          <a:p>
            <a:r>
              <a:rPr lang="en-US" dirty="0"/>
              <a:t>The median duration of an Amazon visit is about 20 minutes. Only 3% of shoppers typically spend more than an hour.</a:t>
            </a:r>
          </a:p>
          <a:p>
            <a:r>
              <a:rPr lang="en-US" dirty="0"/>
              <a:t>No category of product has universal appeal. Shoppers are most likely to be looking at electronics (58%), clothing (55%), and personal care items (53%).</a:t>
            </a:r>
          </a:p>
          <a:p>
            <a:r>
              <a:rPr lang="en-US" dirty="0"/>
              <a:t>Not everyone inclined to shop a category at Amazon necessarily begins there. For example, 58% say they would shop Amazon for electronics but only 39% would start their shopping journey there.</a:t>
            </a:r>
          </a:p>
          <a:p>
            <a:r>
              <a:rPr lang="en-US" dirty="0"/>
              <a:t>When not familiar with a product category, Amazon shoppers are nearly 1.5X as likely to begin their search on a search engine than on Amazon (46% vs. 31%).</a:t>
            </a:r>
          </a:p>
          <a:p>
            <a:r>
              <a:rPr lang="en-US" dirty="0"/>
              <a:t>Men (38%) are much more likely to initiate a search in an unknown category on Amazon than are women (24%).</a:t>
            </a:r>
          </a:p>
        </p:txBody>
      </p:sp>
      <p:sp>
        <p:nvSpPr>
          <p:cNvPr id="10" name="Google Shape;64;p34">
            <a:extLst>
              <a:ext uri="{FF2B5EF4-FFF2-40B4-BE49-F238E27FC236}">
                <a16:creationId xmlns:a16="http://schemas.microsoft.com/office/drawing/2014/main" id="{F48A68D6-B953-3346-B698-FD2C95209CA2}"/>
              </a:ext>
            </a:extLst>
          </p:cNvPr>
          <p:cNvSpPr txBox="1">
            <a:spLocks/>
          </p:cNvSpPr>
          <p:nvPr/>
        </p:nvSpPr>
        <p:spPr>
          <a:xfrm>
            <a:off x="21117469" y="807640"/>
            <a:ext cx="2060028" cy="1498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>
              <a:defRPr lang="en-US"/>
            </a:defPPr>
            <a:lvl1pPr marL="0" marR="0" lvl="0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fld id="{00000000-1234-1234-1234-123412341234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9107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BF954-1BE6-DF41-B73F-839BB8B35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21DBF4-EE3B-1243-8C10-8E0EF92DD2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Amazon cont.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7F61A4-ADEB-AA45-9CEF-C0B801793841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/>
              <a:t>Boomers are much more likely than the other generations to begin searches at the category level (46%) rather than a brand focus (23%).</a:t>
            </a:r>
          </a:p>
          <a:p>
            <a:r>
              <a:rPr lang="en-US" dirty="0"/>
              <a:t>Boomers are far and away the least likely to take advantage of the tools Amazon provides.</a:t>
            </a:r>
          </a:p>
          <a:p>
            <a:r>
              <a:rPr lang="en-US" dirty="0"/>
              <a:t>Nearly two-thirds of respondents (64%) and a majority of all generations do research on Amazon for products they intend to purchase elsewhere.</a:t>
            </a:r>
          </a:p>
          <a:p>
            <a:r>
              <a:rPr lang="en-US" dirty="0" err="1"/>
              <a:t>AmazonBasics</a:t>
            </a:r>
            <a:r>
              <a:rPr lang="en-US" dirty="0"/>
              <a:t> have yet to become a staple for most people. 36% of Amazon shoppers have never purchased </a:t>
            </a:r>
            <a:r>
              <a:rPr lang="en-US" dirty="0" err="1"/>
              <a:t>AmazonBasics</a:t>
            </a:r>
            <a:r>
              <a:rPr lang="en-US" dirty="0"/>
              <a:t> products while only 7% say they do so regularly.</a:t>
            </a:r>
          </a:p>
          <a:p>
            <a:r>
              <a:rPr lang="en-US" dirty="0"/>
              <a:t>In the 2 years since the arrival of COVID there has been a slight uptick in </a:t>
            </a:r>
            <a:r>
              <a:rPr lang="en-US" dirty="0" err="1"/>
              <a:t>AmazonBasics</a:t>
            </a:r>
            <a:r>
              <a:rPr lang="en-US" dirty="0"/>
              <a:t> purchases.</a:t>
            </a:r>
          </a:p>
          <a:p>
            <a:endParaRPr lang="en-US" dirty="0"/>
          </a:p>
        </p:txBody>
      </p:sp>
      <p:sp>
        <p:nvSpPr>
          <p:cNvPr id="10" name="Google Shape;64;p34">
            <a:extLst>
              <a:ext uri="{FF2B5EF4-FFF2-40B4-BE49-F238E27FC236}">
                <a16:creationId xmlns:a16="http://schemas.microsoft.com/office/drawing/2014/main" id="{F48A68D6-B953-3346-B698-FD2C95209CA2}"/>
              </a:ext>
            </a:extLst>
          </p:cNvPr>
          <p:cNvSpPr txBox="1">
            <a:spLocks/>
          </p:cNvSpPr>
          <p:nvPr/>
        </p:nvSpPr>
        <p:spPr>
          <a:xfrm>
            <a:off x="21117469" y="807640"/>
            <a:ext cx="2060028" cy="1498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>
              <a:defRPr lang="en-US"/>
            </a:defPPr>
            <a:lvl1pPr marL="0" marR="0" lvl="0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fld id="{00000000-1234-1234-1234-123412341234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086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Google Shape;155;p3">
            <a:extLst>
              <a:ext uri="{FF2B5EF4-FFF2-40B4-BE49-F238E27FC236}">
                <a16:creationId xmlns:a16="http://schemas.microsoft.com/office/drawing/2014/main" id="{02DD7996-7502-1D44-A082-2899F0C71C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05078650"/>
              </p:ext>
            </p:extLst>
          </p:nvPr>
        </p:nvGraphicFramePr>
        <p:xfrm>
          <a:off x="533400" y="2997200"/>
          <a:ext cx="8686800" cy="868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B609D9-838F-D349-891C-0F90AE20BF62}"/>
              </a:ext>
            </a:extLst>
          </p:cNvPr>
          <p:cNvSpPr>
            <a:spLocks noGrp="1"/>
          </p:cNvSpPr>
          <p:nvPr>
            <p:ph type="body" idx="5"/>
          </p:nvPr>
        </p:nvSpPr>
        <p:spPr>
          <a:xfrm>
            <a:off x="10299476" y="8975557"/>
            <a:ext cx="1844398" cy="780781"/>
          </a:xfrm>
        </p:spPr>
        <p:txBody>
          <a:bodyPr anchor="ctr"/>
          <a:lstStyle/>
          <a:p>
            <a:pPr algn="ctr"/>
            <a:r>
              <a:rPr lang="en-US" dirty="0"/>
              <a:t>24%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1033D186-D5FA-4B49-8CA1-3945964629EC}"/>
              </a:ext>
            </a:extLst>
          </p:cNvPr>
          <p:cNvSpPr txBox="1">
            <a:spLocks/>
          </p:cNvSpPr>
          <p:nvPr/>
        </p:nvSpPr>
        <p:spPr>
          <a:xfrm>
            <a:off x="15577329" y="11053010"/>
            <a:ext cx="1844398" cy="78078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>
            <a:lvl1pPr marL="457200" marR="0" lvl="0" indent="-228600" algn="l" defTabSz="1828800" rtl="0" eaLnBrk="1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1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marR="0" lvl="1" indent="-228600" algn="l" defTabSz="1828800" rtl="0" eaLnBrk="1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1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1371600" marR="0" lvl="2" indent="-228600" algn="l" defTabSz="1828800" rtl="0" eaLnBrk="1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1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1828800" marR="0" lvl="3" indent="-228600" algn="l" defTabSz="1828800" rtl="0" eaLnBrk="1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1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2286000" lvl="4" indent="-369189" algn="l" defTabSz="18288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69189" algn="l" defTabSz="1828800" rtl="0" eaLnBrk="1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69189" algn="l" defTabSz="1828800" rtl="0" eaLnBrk="1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69189" algn="l" defTabSz="1828800" rtl="0" eaLnBrk="1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69189" algn="l" defTabSz="1828800" rtl="0" eaLnBrk="1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38%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90136F79-A0B7-B643-823C-A864471468AA}"/>
              </a:ext>
            </a:extLst>
          </p:cNvPr>
          <p:cNvSpPr txBox="1">
            <a:spLocks/>
          </p:cNvSpPr>
          <p:nvPr/>
        </p:nvSpPr>
        <p:spPr>
          <a:xfrm>
            <a:off x="15769834" y="2034608"/>
            <a:ext cx="1844398" cy="78078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>
            <a:lvl1pPr marL="457200" marR="0" lvl="0" indent="-228600" algn="l" defTabSz="1828800" rtl="0" eaLnBrk="1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1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marR="0" lvl="1" indent="-228600" algn="l" defTabSz="1828800" rtl="0" eaLnBrk="1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1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1371600" marR="0" lvl="2" indent="-228600" algn="l" defTabSz="1828800" rtl="0" eaLnBrk="1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1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1828800" marR="0" lvl="3" indent="-228600" algn="l" defTabSz="1828800" rtl="0" eaLnBrk="1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1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2286000" lvl="4" indent="-369189" algn="l" defTabSz="18288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69189" algn="l" defTabSz="1828800" rtl="0" eaLnBrk="1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69189" algn="l" defTabSz="1828800" rtl="0" eaLnBrk="1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69189" algn="l" defTabSz="1828800" rtl="0" eaLnBrk="1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69189" algn="l" defTabSz="1828800" rtl="0" eaLnBrk="1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21%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576C912E-67A0-3D4B-B176-370FC0AB4E22}"/>
              </a:ext>
            </a:extLst>
          </p:cNvPr>
          <p:cNvSpPr txBox="1">
            <a:spLocks/>
          </p:cNvSpPr>
          <p:nvPr/>
        </p:nvSpPr>
        <p:spPr>
          <a:xfrm>
            <a:off x="21368528" y="3093303"/>
            <a:ext cx="1844398" cy="78078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>
            <a:lvl1pPr marL="457200" marR="0" lvl="0" indent="-228600" algn="l" defTabSz="1828800" rtl="0" eaLnBrk="1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1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marR="0" lvl="1" indent="-228600" algn="l" defTabSz="1828800" rtl="0" eaLnBrk="1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1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1371600" marR="0" lvl="2" indent="-228600" algn="l" defTabSz="1828800" rtl="0" eaLnBrk="1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1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1828800" marR="0" lvl="3" indent="-228600" algn="l" defTabSz="1828800" rtl="0" eaLnBrk="1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1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2286000" lvl="4" indent="-369189" algn="l" defTabSz="18288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69189" algn="l" defTabSz="1828800" rtl="0" eaLnBrk="1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69189" algn="l" defTabSz="1828800" rtl="0" eaLnBrk="1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69189" algn="l" defTabSz="1828800" rtl="0" eaLnBrk="1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69189" algn="l" defTabSz="1828800" rtl="0" eaLnBrk="1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17%</a:t>
            </a:r>
          </a:p>
        </p:txBody>
      </p:sp>
      <p:sp>
        <p:nvSpPr>
          <p:cNvPr id="14" name="Google Shape;64;p34">
            <a:extLst>
              <a:ext uri="{FF2B5EF4-FFF2-40B4-BE49-F238E27FC236}">
                <a16:creationId xmlns:a16="http://schemas.microsoft.com/office/drawing/2014/main" id="{69405211-7D94-934B-9AE1-511FDB392B5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21117469" y="807640"/>
            <a:ext cx="2060028" cy="1498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34918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oogle Shape;167;p4">
            <a:extLst>
              <a:ext uri="{FF2B5EF4-FFF2-40B4-BE49-F238E27FC236}">
                <a16:creationId xmlns:a16="http://schemas.microsoft.com/office/drawing/2014/main" id="{EE278B06-D417-404E-956C-C4E7442525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3158558"/>
              </p:ext>
            </p:extLst>
          </p:nvPr>
        </p:nvGraphicFramePr>
        <p:xfrm>
          <a:off x="9496425" y="3681413"/>
          <a:ext cx="6353175" cy="6353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oogle Shape;168;p4">
            <a:extLst>
              <a:ext uri="{FF2B5EF4-FFF2-40B4-BE49-F238E27FC236}">
                <a16:creationId xmlns:a16="http://schemas.microsoft.com/office/drawing/2014/main" id="{36D6C752-1DD7-6349-B5DC-F22BFEE7FC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3948999"/>
              </p:ext>
            </p:extLst>
          </p:nvPr>
        </p:nvGraphicFramePr>
        <p:xfrm>
          <a:off x="16716375" y="3625850"/>
          <a:ext cx="6410325" cy="6408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Google Shape;169;p4" descr="A group of people crossing a street&#10;&#10;Description automatically generated with medium confidence">
            <a:extLst>
              <a:ext uri="{FF2B5EF4-FFF2-40B4-BE49-F238E27FC236}">
                <a16:creationId xmlns:a16="http://schemas.microsoft.com/office/drawing/2014/main" id="{779FEEAF-9808-824D-BDA1-BCFAD9B0E219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3719"/>
            <a:ext cx="8534400" cy="13716000"/>
          </a:xfrm>
          <a:prstGeom prst="rect">
            <a:avLst/>
          </a:prstGeom>
          <a:solidFill>
            <a:schemeClr val="dk1"/>
          </a:solidFill>
          <a:ln>
            <a:noFill/>
          </a:ln>
        </p:spPr>
      </p:pic>
      <p:sp>
        <p:nvSpPr>
          <p:cNvPr id="6" name="Google Shape;170;p4">
            <a:extLst>
              <a:ext uri="{FF2B5EF4-FFF2-40B4-BE49-F238E27FC236}">
                <a16:creationId xmlns:a16="http://schemas.microsoft.com/office/drawing/2014/main" id="{D9E2BE27-7746-A64C-B767-87EE40A9852A}"/>
              </a:ext>
            </a:extLst>
          </p:cNvPr>
          <p:cNvSpPr/>
          <p:nvPr/>
        </p:nvSpPr>
        <p:spPr>
          <a:xfrm>
            <a:off x="0" y="-27782"/>
            <a:ext cx="8534400" cy="13716000"/>
          </a:xfrm>
          <a:prstGeom prst="rect">
            <a:avLst/>
          </a:prstGeom>
          <a:solidFill>
            <a:schemeClr val="dk1">
              <a:alpha val="40000"/>
            </a:scheme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Palatino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" name="Google Shape;64;p34">
            <a:extLst>
              <a:ext uri="{FF2B5EF4-FFF2-40B4-BE49-F238E27FC236}">
                <a16:creationId xmlns:a16="http://schemas.microsoft.com/office/drawing/2014/main" id="{0F0823BC-C34E-CC4F-A51B-6DF176D4641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21117469" y="807640"/>
            <a:ext cx="2060028" cy="1498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85479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AE5976-C769-ED4B-8CA8-AFEF84FDE63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5" b="75"/>
          <a:stretch/>
        </p:blipFill>
        <p:spPr>
          <a:xfrm>
            <a:off x="0" y="0"/>
            <a:ext cx="24404086" cy="13716000"/>
          </a:xfrm>
          <a:prstGeom prst="rect">
            <a:avLst/>
          </a:prstGeom>
        </p:spPr>
      </p:pic>
      <p:sp>
        <p:nvSpPr>
          <p:cNvPr id="5" name="Google Shape;150;p2">
            <a:extLst>
              <a:ext uri="{FF2B5EF4-FFF2-40B4-BE49-F238E27FC236}">
                <a16:creationId xmlns:a16="http://schemas.microsoft.com/office/drawing/2014/main" id="{15271F72-CBD6-AD46-9A17-E47E60954C8D}"/>
              </a:ext>
            </a:extLst>
          </p:cNvPr>
          <p:cNvSpPr/>
          <p:nvPr/>
        </p:nvSpPr>
        <p:spPr>
          <a:xfrm>
            <a:off x="20086" y="0"/>
            <a:ext cx="24384000" cy="13716000"/>
          </a:xfrm>
          <a:prstGeom prst="rect">
            <a:avLst/>
          </a:prstGeom>
          <a:solidFill>
            <a:schemeClr val="dk1">
              <a:alpha val="23638"/>
            </a:scheme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>
              <a:buClr>
                <a:srgbClr val="000000"/>
              </a:buClr>
              <a:buSzPts val="3200"/>
            </a:pPr>
            <a:endParaRPr sz="3200" b="0" i="0" u="none" strike="noStrike" cap="none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0A76FC-33E2-6445-85C7-FB3214027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Amazon</a:t>
            </a:r>
          </a:p>
        </p:txBody>
      </p:sp>
      <p:sp>
        <p:nvSpPr>
          <p:cNvPr id="4" name="Google Shape;64;p34">
            <a:extLst>
              <a:ext uri="{FF2B5EF4-FFF2-40B4-BE49-F238E27FC236}">
                <a16:creationId xmlns:a16="http://schemas.microsoft.com/office/drawing/2014/main" id="{EA9D9798-09EE-3B4F-A657-06D834DD4686}"/>
              </a:ext>
            </a:extLst>
          </p:cNvPr>
          <p:cNvSpPr txBox="1">
            <a:spLocks/>
          </p:cNvSpPr>
          <p:nvPr/>
        </p:nvSpPr>
        <p:spPr>
          <a:xfrm>
            <a:off x="21117469" y="807640"/>
            <a:ext cx="2060028" cy="1498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>
              <a:defRPr lang="en-US"/>
            </a:defPPr>
            <a:lvl1pPr marL="0" marR="0" lvl="0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fld id="{00000000-1234-1234-1234-123412341234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Google Shape;17;p43">
            <a:extLst>
              <a:ext uri="{FF2B5EF4-FFF2-40B4-BE49-F238E27FC236}">
                <a16:creationId xmlns:a16="http://schemas.microsoft.com/office/drawing/2014/main" id="{6FBD5B01-7709-2F44-A5EB-DF0B6FF969D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06495" y="5481328"/>
            <a:ext cx="3670305" cy="183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1278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4;p34">
            <a:extLst>
              <a:ext uri="{FF2B5EF4-FFF2-40B4-BE49-F238E27FC236}">
                <a16:creationId xmlns:a16="http://schemas.microsoft.com/office/drawing/2014/main" id="{A82430D4-6BA1-314F-AF77-8B5D2EC247A9}"/>
              </a:ext>
            </a:extLst>
          </p:cNvPr>
          <p:cNvSpPr txBox="1">
            <a:spLocks/>
          </p:cNvSpPr>
          <p:nvPr/>
        </p:nvSpPr>
        <p:spPr>
          <a:xfrm>
            <a:off x="21117469" y="807640"/>
            <a:ext cx="2060028" cy="1498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>
              <a:defRPr lang="en-US"/>
            </a:defPPr>
            <a:lvl1pPr marL="0" marR="0" lvl="0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fld id="{00000000-1234-1234-1234-123412341234}" type="slidenum">
              <a:rPr lang="en-US" smtClean="0">
                <a:solidFill>
                  <a:schemeClr val="tx1"/>
                </a:solidFill>
              </a:rPr>
              <a:pPr/>
              <a:t>6</a:t>
            </a:fld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6" name="Google Shape;186;p53">
            <a:extLst>
              <a:ext uri="{FF2B5EF4-FFF2-40B4-BE49-F238E27FC236}">
                <a16:creationId xmlns:a16="http://schemas.microsoft.com/office/drawing/2014/main" id="{4F2990B6-BC31-BE45-8DF4-BE8759DBC5CC}"/>
              </a:ext>
            </a:extLst>
          </p:cNvPr>
          <p:cNvGraphicFramePr>
            <a:graphicFrameLocks noGrp="1"/>
          </p:cNvGraphicFramePr>
          <p:nvPr>
            <p:ph type="chart" idx="2"/>
            <p:extLst>
              <p:ext uri="{D42A27DB-BD31-4B8C-83A1-F6EECF244321}">
                <p14:modId xmlns:p14="http://schemas.microsoft.com/office/powerpoint/2010/main" val="696224395"/>
              </p:ext>
            </p:extLst>
          </p:nvPr>
        </p:nvGraphicFramePr>
        <p:xfrm>
          <a:off x="1206500" y="4457700"/>
          <a:ext cx="21971000" cy="6819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Google Shape;187;p53">
            <a:extLst>
              <a:ext uri="{FF2B5EF4-FFF2-40B4-BE49-F238E27FC236}">
                <a16:creationId xmlns:a16="http://schemas.microsoft.com/office/drawing/2014/main" id="{7FC6D90A-E83D-3245-8224-E15A2B341DF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06495" y="1769165"/>
            <a:ext cx="14643105" cy="1902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20"/>
              <a:buFont typeface="Arial Black"/>
              <a:buNone/>
            </a:pPr>
            <a:r>
              <a:rPr lang="en-US" dirty="0"/>
              <a:t>78% of respondents report having made online purchases at Amazon in the past year. </a:t>
            </a:r>
            <a:r>
              <a:rPr lang="en-US" dirty="0" err="1"/>
              <a:t>Walmart.com</a:t>
            </a:r>
            <a:r>
              <a:rPr lang="en-US" dirty="0"/>
              <a:t> trails at 55%.</a:t>
            </a:r>
            <a:endParaRPr dirty="0"/>
          </a:p>
        </p:txBody>
      </p:sp>
      <p:sp>
        <p:nvSpPr>
          <p:cNvPr id="9" name="Google Shape;188;p53">
            <a:extLst>
              <a:ext uri="{FF2B5EF4-FFF2-40B4-BE49-F238E27FC236}">
                <a16:creationId xmlns:a16="http://schemas.microsoft.com/office/drawing/2014/main" id="{D1AA678B-67BE-AE41-BA48-ECA52B92AC28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1206499" y="12388695"/>
            <a:ext cx="12526434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lnSpc>
                <a:spcPct val="100000"/>
              </a:lnSpc>
            </a:pPr>
            <a:r>
              <a:rPr lang="en-US" dirty="0"/>
              <a:t>At which of the following have you made </a:t>
            </a:r>
            <a:r>
              <a:rPr lang="en-US" u="sng" dirty="0"/>
              <a:t>online</a:t>
            </a:r>
            <a:r>
              <a:rPr lang="en-US" dirty="0"/>
              <a:t> purchases </a:t>
            </a:r>
            <a:r>
              <a:rPr lang="en-US" u="sng" dirty="0"/>
              <a:t>in the past year</a:t>
            </a:r>
            <a:r>
              <a:rPr lang="en-US" dirty="0"/>
              <a:t>? Select all that apply.</a:t>
            </a: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2708460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4;p34">
            <a:extLst>
              <a:ext uri="{FF2B5EF4-FFF2-40B4-BE49-F238E27FC236}">
                <a16:creationId xmlns:a16="http://schemas.microsoft.com/office/drawing/2014/main" id="{A82430D4-6BA1-314F-AF77-8B5D2EC247A9}"/>
              </a:ext>
            </a:extLst>
          </p:cNvPr>
          <p:cNvSpPr txBox="1">
            <a:spLocks/>
          </p:cNvSpPr>
          <p:nvPr/>
        </p:nvSpPr>
        <p:spPr>
          <a:xfrm>
            <a:off x="21117469" y="807640"/>
            <a:ext cx="2060028" cy="1498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>
              <a:defRPr lang="en-US"/>
            </a:defPPr>
            <a:lvl1pPr marL="0" marR="0" lvl="0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fld id="{00000000-1234-1234-1234-123412341234}" type="slidenum">
              <a:rPr lang="en-US" smtClean="0">
                <a:solidFill>
                  <a:schemeClr val="tx1"/>
                </a:solidFill>
              </a:rPr>
              <a:pPr/>
              <a:t>7</a:t>
            </a:fld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6" name="Google Shape;186;p53">
            <a:extLst>
              <a:ext uri="{FF2B5EF4-FFF2-40B4-BE49-F238E27FC236}">
                <a16:creationId xmlns:a16="http://schemas.microsoft.com/office/drawing/2014/main" id="{4F2990B6-BC31-BE45-8DF4-BE8759DBC5CC}"/>
              </a:ext>
            </a:extLst>
          </p:cNvPr>
          <p:cNvGraphicFramePr>
            <a:graphicFrameLocks noGrp="1"/>
          </p:cNvGraphicFramePr>
          <p:nvPr>
            <p:ph type="chart" idx="2"/>
            <p:extLst>
              <p:ext uri="{D42A27DB-BD31-4B8C-83A1-F6EECF244321}">
                <p14:modId xmlns:p14="http://schemas.microsoft.com/office/powerpoint/2010/main" val="3605069507"/>
              </p:ext>
            </p:extLst>
          </p:nvPr>
        </p:nvGraphicFramePr>
        <p:xfrm>
          <a:off x="1206500" y="4457700"/>
          <a:ext cx="21971000" cy="6819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Google Shape;187;p53">
            <a:extLst>
              <a:ext uri="{FF2B5EF4-FFF2-40B4-BE49-F238E27FC236}">
                <a16:creationId xmlns:a16="http://schemas.microsoft.com/office/drawing/2014/main" id="{7FC6D90A-E83D-3245-8224-E15A2B341DF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06495" y="1769165"/>
            <a:ext cx="14643105" cy="1902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20"/>
              <a:buFont typeface="Arial Black"/>
              <a:buNone/>
            </a:pPr>
            <a:r>
              <a:rPr lang="en-US" dirty="0"/>
              <a:t>While Amazon is clearly the most popular online destination, only a small portion of respondents (10%) use Amazon for 80% or more of their online purchases.</a:t>
            </a:r>
            <a:endParaRPr dirty="0"/>
          </a:p>
        </p:txBody>
      </p:sp>
      <p:sp>
        <p:nvSpPr>
          <p:cNvPr id="9" name="Google Shape;188;p53">
            <a:extLst>
              <a:ext uri="{FF2B5EF4-FFF2-40B4-BE49-F238E27FC236}">
                <a16:creationId xmlns:a16="http://schemas.microsoft.com/office/drawing/2014/main" id="{D1AA678B-67BE-AE41-BA48-ECA52B92AC28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1206499" y="12388695"/>
            <a:ext cx="10985501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en-US" dirty="0"/>
              <a:t>Approximately what percent of your </a:t>
            </a:r>
            <a:r>
              <a:rPr lang="en-US" u="sng" dirty="0"/>
              <a:t>online shopping</a:t>
            </a:r>
            <a:r>
              <a:rPr lang="en-US" dirty="0"/>
              <a:t> is done at Amazon?</a:t>
            </a:r>
          </a:p>
        </p:txBody>
      </p:sp>
    </p:spTree>
    <p:extLst>
      <p:ext uri="{BB962C8B-B14F-4D97-AF65-F5344CB8AC3E}">
        <p14:creationId xmlns:p14="http://schemas.microsoft.com/office/powerpoint/2010/main" val="1590259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4;p34">
            <a:extLst>
              <a:ext uri="{FF2B5EF4-FFF2-40B4-BE49-F238E27FC236}">
                <a16:creationId xmlns:a16="http://schemas.microsoft.com/office/drawing/2014/main" id="{A82430D4-6BA1-314F-AF77-8B5D2EC247A9}"/>
              </a:ext>
            </a:extLst>
          </p:cNvPr>
          <p:cNvSpPr txBox="1">
            <a:spLocks/>
          </p:cNvSpPr>
          <p:nvPr/>
        </p:nvSpPr>
        <p:spPr>
          <a:xfrm>
            <a:off x="21117469" y="807640"/>
            <a:ext cx="2060028" cy="1498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>
              <a:defRPr lang="en-US"/>
            </a:defPPr>
            <a:lvl1pPr marL="0" marR="0" lvl="0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fld id="{00000000-1234-1234-1234-123412341234}" type="slidenum">
              <a:rPr lang="en-US" smtClean="0">
                <a:solidFill>
                  <a:schemeClr val="tx1"/>
                </a:solidFill>
              </a:rPr>
              <a:pPr/>
              <a:t>8</a:t>
            </a:fld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6" name="Google Shape;186;p53">
            <a:extLst>
              <a:ext uri="{FF2B5EF4-FFF2-40B4-BE49-F238E27FC236}">
                <a16:creationId xmlns:a16="http://schemas.microsoft.com/office/drawing/2014/main" id="{4F2990B6-BC31-BE45-8DF4-BE8759DBC5CC}"/>
              </a:ext>
            </a:extLst>
          </p:cNvPr>
          <p:cNvGraphicFramePr>
            <a:graphicFrameLocks noGrp="1"/>
          </p:cNvGraphicFramePr>
          <p:nvPr>
            <p:ph type="chart" idx="2"/>
            <p:extLst>
              <p:ext uri="{D42A27DB-BD31-4B8C-83A1-F6EECF244321}">
                <p14:modId xmlns:p14="http://schemas.microsoft.com/office/powerpoint/2010/main" val="1352781159"/>
              </p:ext>
            </p:extLst>
          </p:nvPr>
        </p:nvGraphicFramePr>
        <p:xfrm>
          <a:off x="1206500" y="4457700"/>
          <a:ext cx="21971000" cy="6819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Google Shape;187;p53">
            <a:extLst>
              <a:ext uri="{FF2B5EF4-FFF2-40B4-BE49-F238E27FC236}">
                <a16:creationId xmlns:a16="http://schemas.microsoft.com/office/drawing/2014/main" id="{7FC6D90A-E83D-3245-8224-E15A2B341DF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06495" y="1769165"/>
            <a:ext cx="14643105" cy="1902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20"/>
              <a:buFont typeface="Arial Black"/>
              <a:buNone/>
            </a:pPr>
            <a:r>
              <a:rPr lang="en-US" dirty="0"/>
              <a:t>Amazon continues to attract new shoppers with 8% of shoppers just having begun their relationship in the past year.</a:t>
            </a:r>
            <a:endParaRPr dirty="0"/>
          </a:p>
        </p:txBody>
      </p:sp>
      <p:sp>
        <p:nvSpPr>
          <p:cNvPr id="9" name="Google Shape;188;p53">
            <a:extLst>
              <a:ext uri="{FF2B5EF4-FFF2-40B4-BE49-F238E27FC236}">
                <a16:creationId xmlns:a16="http://schemas.microsoft.com/office/drawing/2014/main" id="{D1AA678B-67BE-AE41-BA48-ECA52B92AC28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1206499" y="12388695"/>
            <a:ext cx="12136968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en-US" dirty="0"/>
              <a:t>How long have you been shopping at Amazon?</a:t>
            </a:r>
          </a:p>
        </p:txBody>
      </p:sp>
    </p:spTree>
    <p:extLst>
      <p:ext uri="{BB962C8B-B14F-4D97-AF65-F5344CB8AC3E}">
        <p14:creationId xmlns:p14="http://schemas.microsoft.com/office/powerpoint/2010/main" val="4292928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D308D60-83A3-52B3-CA8C-7313E0B20E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730" t="-55" r="22052" b="55"/>
          <a:stretch/>
        </p:blipFill>
        <p:spPr>
          <a:xfrm>
            <a:off x="13205637" y="-15591"/>
            <a:ext cx="11178363" cy="13731591"/>
          </a:xfrm>
          <a:prstGeom prst="rect">
            <a:avLst/>
          </a:prstGeom>
        </p:spPr>
      </p:pic>
      <p:sp>
        <p:nvSpPr>
          <p:cNvPr id="7" name="Google Shape;150;p2">
            <a:extLst>
              <a:ext uri="{FF2B5EF4-FFF2-40B4-BE49-F238E27FC236}">
                <a16:creationId xmlns:a16="http://schemas.microsoft.com/office/drawing/2014/main" id="{DF7F90CD-DBE2-8C4F-BD82-85F57B04DA44}"/>
              </a:ext>
            </a:extLst>
          </p:cNvPr>
          <p:cNvSpPr/>
          <p:nvPr/>
        </p:nvSpPr>
        <p:spPr>
          <a:xfrm>
            <a:off x="13205637" y="0"/>
            <a:ext cx="11178364" cy="13731590"/>
          </a:xfrm>
          <a:prstGeom prst="rect">
            <a:avLst/>
          </a:prstGeom>
          <a:solidFill>
            <a:schemeClr val="dk1">
              <a:alpha val="33809"/>
            </a:scheme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Palatino"/>
              <a:buNone/>
            </a:pPr>
            <a:endParaRPr sz="3200" b="0" i="0" u="none" strike="noStrike" cap="none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" name="Google Shape;64;p34">
            <a:extLst>
              <a:ext uri="{FF2B5EF4-FFF2-40B4-BE49-F238E27FC236}">
                <a16:creationId xmlns:a16="http://schemas.microsoft.com/office/drawing/2014/main" id="{A82430D4-6BA1-314F-AF77-8B5D2EC247A9}"/>
              </a:ext>
            </a:extLst>
          </p:cNvPr>
          <p:cNvSpPr txBox="1">
            <a:spLocks/>
          </p:cNvSpPr>
          <p:nvPr/>
        </p:nvSpPr>
        <p:spPr>
          <a:xfrm>
            <a:off x="21117469" y="807640"/>
            <a:ext cx="2060028" cy="1498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>
              <a:defRPr lang="en-US"/>
            </a:defPPr>
            <a:lvl1pPr marL="0" marR="0" lvl="0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fld id="{00000000-1234-1234-1234-123412341234}" type="slidenum">
              <a:rPr lang="en-US" smtClean="0">
                <a:solidFill>
                  <a:schemeClr val="bg1"/>
                </a:solidFill>
              </a:rPr>
              <a:pPr/>
              <a:t>9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Google Shape;187;p53">
            <a:extLst>
              <a:ext uri="{FF2B5EF4-FFF2-40B4-BE49-F238E27FC236}">
                <a16:creationId xmlns:a16="http://schemas.microsoft.com/office/drawing/2014/main" id="{7FC6D90A-E83D-3245-8224-E15A2B341DF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06496" y="1769165"/>
            <a:ext cx="11660418" cy="1902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en-US" sz="3600" dirty="0"/>
              <a:t>71% of Amazon shoppers are Prime members including almost 2 of every 3 Boomers (64%).</a:t>
            </a:r>
          </a:p>
        </p:txBody>
      </p:sp>
      <p:sp>
        <p:nvSpPr>
          <p:cNvPr id="9" name="Google Shape;188;p53">
            <a:extLst>
              <a:ext uri="{FF2B5EF4-FFF2-40B4-BE49-F238E27FC236}">
                <a16:creationId xmlns:a16="http://schemas.microsoft.com/office/drawing/2014/main" id="{D1AA678B-67BE-AE41-BA48-ECA52B92AC28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1206499" y="12388695"/>
            <a:ext cx="11999137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en-US" dirty="0"/>
              <a:t>Are you an Amazon Prime member?</a:t>
            </a:r>
          </a:p>
        </p:txBody>
      </p:sp>
      <p:graphicFrame>
        <p:nvGraphicFramePr>
          <p:cNvPr id="11" name="Google Shape;186;p53">
            <a:extLst>
              <a:ext uri="{FF2B5EF4-FFF2-40B4-BE49-F238E27FC236}">
                <a16:creationId xmlns:a16="http://schemas.microsoft.com/office/drawing/2014/main" id="{3F6C54CE-B841-6EF7-35C4-1448E464A47E}"/>
              </a:ext>
            </a:extLst>
          </p:cNvPr>
          <p:cNvGraphicFramePr>
            <a:graphicFrameLocks noGrp="1"/>
          </p:cNvGraphicFramePr>
          <p:nvPr>
            <p:ph type="chart" idx="2"/>
            <p:extLst>
              <p:ext uri="{D42A27DB-BD31-4B8C-83A1-F6EECF244321}">
                <p14:modId xmlns:p14="http://schemas.microsoft.com/office/powerpoint/2010/main" val="4129083265"/>
              </p:ext>
            </p:extLst>
          </p:nvPr>
        </p:nvGraphicFramePr>
        <p:xfrm>
          <a:off x="1206500" y="4457700"/>
          <a:ext cx="11178363" cy="6819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485035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SFA 2">
    <a:dk1>
      <a:srgbClr val="000000"/>
    </a:dk1>
    <a:lt1>
      <a:srgbClr val="FFFFFF"/>
    </a:lt1>
    <a:dk2>
      <a:srgbClr val="000000"/>
    </a:dk2>
    <a:lt2>
      <a:srgbClr val="F7F3E9"/>
    </a:lt2>
    <a:accent1>
      <a:srgbClr val="A0CB05"/>
    </a:accent1>
    <a:accent2>
      <a:srgbClr val="B2E205"/>
    </a:accent2>
    <a:accent3>
      <a:srgbClr val="2B8CE0"/>
    </a:accent3>
    <a:accent4>
      <a:srgbClr val="57AEF7"/>
    </a:accent4>
    <a:accent5>
      <a:srgbClr val="704CD9"/>
    </a:accent5>
    <a:accent6>
      <a:srgbClr val="FA7F24"/>
    </a:accent6>
    <a:hlink>
      <a:srgbClr val="A0CB05"/>
    </a:hlink>
    <a:folHlink>
      <a:srgbClr val="2B8BDF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SFA 2">
    <a:dk1>
      <a:srgbClr val="000000"/>
    </a:dk1>
    <a:lt1>
      <a:srgbClr val="FFFFFF"/>
    </a:lt1>
    <a:dk2>
      <a:srgbClr val="000000"/>
    </a:dk2>
    <a:lt2>
      <a:srgbClr val="F7F3E9"/>
    </a:lt2>
    <a:accent1>
      <a:srgbClr val="A0CB05"/>
    </a:accent1>
    <a:accent2>
      <a:srgbClr val="B2E205"/>
    </a:accent2>
    <a:accent3>
      <a:srgbClr val="2B8CE0"/>
    </a:accent3>
    <a:accent4>
      <a:srgbClr val="57AEF7"/>
    </a:accent4>
    <a:accent5>
      <a:srgbClr val="704CD9"/>
    </a:accent5>
    <a:accent6>
      <a:srgbClr val="FA7F24"/>
    </a:accent6>
    <a:hlink>
      <a:srgbClr val="A0CB05"/>
    </a:hlink>
    <a:folHlink>
      <a:srgbClr val="2B8BDF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SFA 2">
    <a:dk1>
      <a:srgbClr val="000000"/>
    </a:dk1>
    <a:lt1>
      <a:srgbClr val="FFFFFF"/>
    </a:lt1>
    <a:dk2>
      <a:srgbClr val="000000"/>
    </a:dk2>
    <a:lt2>
      <a:srgbClr val="F7F3E9"/>
    </a:lt2>
    <a:accent1>
      <a:srgbClr val="A0CB05"/>
    </a:accent1>
    <a:accent2>
      <a:srgbClr val="B2E205"/>
    </a:accent2>
    <a:accent3>
      <a:srgbClr val="2B8CE0"/>
    </a:accent3>
    <a:accent4>
      <a:srgbClr val="57AEF7"/>
    </a:accent4>
    <a:accent5>
      <a:srgbClr val="704CD9"/>
    </a:accent5>
    <a:accent6>
      <a:srgbClr val="FA7F24"/>
    </a:accent6>
    <a:hlink>
      <a:srgbClr val="A0CB05"/>
    </a:hlink>
    <a:folHlink>
      <a:srgbClr val="2B8BDF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SFA 2">
    <a:dk1>
      <a:srgbClr val="000000"/>
    </a:dk1>
    <a:lt1>
      <a:srgbClr val="FFFFFF"/>
    </a:lt1>
    <a:dk2>
      <a:srgbClr val="000000"/>
    </a:dk2>
    <a:lt2>
      <a:srgbClr val="F7F3E9"/>
    </a:lt2>
    <a:accent1>
      <a:srgbClr val="A0CB05"/>
    </a:accent1>
    <a:accent2>
      <a:srgbClr val="B2E205"/>
    </a:accent2>
    <a:accent3>
      <a:srgbClr val="2B8CE0"/>
    </a:accent3>
    <a:accent4>
      <a:srgbClr val="57AEF7"/>
    </a:accent4>
    <a:accent5>
      <a:srgbClr val="704CD9"/>
    </a:accent5>
    <a:accent6>
      <a:srgbClr val="FA7F24"/>
    </a:accent6>
    <a:hlink>
      <a:srgbClr val="A0CB05"/>
    </a:hlink>
    <a:folHlink>
      <a:srgbClr val="2B8BDF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SFA 2">
    <a:dk1>
      <a:srgbClr val="000000"/>
    </a:dk1>
    <a:lt1>
      <a:srgbClr val="FFFFFF"/>
    </a:lt1>
    <a:dk2>
      <a:srgbClr val="000000"/>
    </a:dk2>
    <a:lt2>
      <a:srgbClr val="F7F3E9"/>
    </a:lt2>
    <a:accent1>
      <a:srgbClr val="A0CB05"/>
    </a:accent1>
    <a:accent2>
      <a:srgbClr val="B2E205"/>
    </a:accent2>
    <a:accent3>
      <a:srgbClr val="2B8CE0"/>
    </a:accent3>
    <a:accent4>
      <a:srgbClr val="57AEF7"/>
    </a:accent4>
    <a:accent5>
      <a:srgbClr val="704CD9"/>
    </a:accent5>
    <a:accent6>
      <a:srgbClr val="FA7F24"/>
    </a:accent6>
    <a:hlink>
      <a:srgbClr val="A0CB05"/>
    </a:hlink>
    <a:folHlink>
      <a:srgbClr val="2B8BDF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SFA 2">
    <a:dk1>
      <a:srgbClr val="000000"/>
    </a:dk1>
    <a:lt1>
      <a:srgbClr val="FFFFFF"/>
    </a:lt1>
    <a:dk2>
      <a:srgbClr val="000000"/>
    </a:dk2>
    <a:lt2>
      <a:srgbClr val="F7F3E9"/>
    </a:lt2>
    <a:accent1>
      <a:srgbClr val="A0CB05"/>
    </a:accent1>
    <a:accent2>
      <a:srgbClr val="B2E205"/>
    </a:accent2>
    <a:accent3>
      <a:srgbClr val="2B8CE0"/>
    </a:accent3>
    <a:accent4>
      <a:srgbClr val="57AEF7"/>
    </a:accent4>
    <a:accent5>
      <a:srgbClr val="704CD9"/>
    </a:accent5>
    <a:accent6>
      <a:srgbClr val="FA7F24"/>
    </a:accent6>
    <a:hlink>
      <a:srgbClr val="A0CB05"/>
    </a:hlink>
    <a:folHlink>
      <a:srgbClr val="2B8BDF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SFA 2">
    <a:dk1>
      <a:srgbClr val="000000"/>
    </a:dk1>
    <a:lt1>
      <a:srgbClr val="FFFFFF"/>
    </a:lt1>
    <a:dk2>
      <a:srgbClr val="000000"/>
    </a:dk2>
    <a:lt2>
      <a:srgbClr val="F7F3E9"/>
    </a:lt2>
    <a:accent1>
      <a:srgbClr val="A0CB05"/>
    </a:accent1>
    <a:accent2>
      <a:srgbClr val="B2E205"/>
    </a:accent2>
    <a:accent3>
      <a:srgbClr val="2B8CE0"/>
    </a:accent3>
    <a:accent4>
      <a:srgbClr val="57AEF7"/>
    </a:accent4>
    <a:accent5>
      <a:srgbClr val="704CD9"/>
    </a:accent5>
    <a:accent6>
      <a:srgbClr val="FA7F24"/>
    </a:accent6>
    <a:hlink>
      <a:srgbClr val="A0CB05"/>
    </a:hlink>
    <a:folHlink>
      <a:srgbClr val="2B8BDF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SFA 2">
    <a:dk1>
      <a:srgbClr val="000000"/>
    </a:dk1>
    <a:lt1>
      <a:srgbClr val="FFFFFF"/>
    </a:lt1>
    <a:dk2>
      <a:srgbClr val="000000"/>
    </a:dk2>
    <a:lt2>
      <a:srgbClr val="F7F3E9"/>
    </a:lt2>
    <a:accent1>
      <a:srgbClr val="A0CB05"/>
    </a:accent1>
    <a:accent2>
      <a:srgbClr val="B2E205"/>
    </a:accent2>
    <a:accent3>
      <a:srgbClr val="2B8CE0"/>
    </a:accent3>
    <a:accent4>
      <a:srgbClr val="57AEF7"/>
    </a:accent4>
    <a:accent5>
      <a:srgbClr val="704CD9"/>
    </a:accent5>
    <a:accent6>
      <a:srgbClr val="FA7F24"/>
    </a:accent6>
    <a:hlink>
      <a:srgbClr val="A0CB05"/>
    </a:hlink>
    <a:folHlink>
      <a:srgbClr val="2B8BDF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SFA 2">
    <a:dk1>
      <a:srgbClr val="000000"/>
    </a:dk1>
    <a:lt1>
      <a:srgbClr val="FFFFFF"/>
    </a:lt1>
    <a:dk2>
      <a:srgbClr val="000000"/>
    </a:dk2>
    <a:lt2>
      <a:srgbClr val="F7F3E9"/>
    </a:lt2>
    <a:accent1>
      <a:srgbClr val="A0CB05"/>
    </a:accent1>
    <a:accent2>
      <a:srgbClr val="B2E205"/>
    </a:accent2>
    <a:accent3>
      <a:srgbClr val="2B8CE0"/>
    </a:accent3>
    <a:accent4>
      <a:srgbClr val="57AEF7"/>
    </a:accent4>
    <a:accent5>
      <a:srgbClr val="704CD9"/>
    </a:accent5>
    <a:accent6>
      <a:srgbClr val="FA7F24"/>
    </a:accent6>
    <a:hlink>
      <a:srgbClr val="A0CB05"/>
    </a:hlink>
    <a:folHlink>
      <a:srgbClr val="2B8BDF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SFA 2">
    <a:dk1>
      <a:srgbClr val="000000"/>
    </a:dk1>
    <a:lt1>
      <a:srgbClr val="FFFFFF"/>
    </a:lt1>
    <a:dk2>
      <a:srgbClr val="000000"/>
    </a:dk2>
    <a:lt2>
      <a:srgbClr val="F7F3E9"/>
    </a:lt2>
    <a:accent1>
      <a:srgbClr val="A0CB05"/>
    </a:accent1>
    <a:accent2>
      <a:srgbClr val="B2E205"/>
    </a:accent2>
    <a:accent3>
      <a:srgbClr val="2B8CE0"/>
    </a:accent3>
    <a:accent4>
      <a:srgbClr val="57AEF7"/>
    </a:accent4>
    <a:accent5>
      <a:srgbClr val="704CD9"/>
    </a:accent5>
    <a:accent6>
      <a:srgbClr val="FA7F24"/>
    </a:accent6>
    <a:hlink>
      <a:srgbClr val="A0CB05"/>
    </a:hlink>
    <a:folHlink>
      <a:srgbClr val="2B8BDF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SFA 2">
    <a:dk1>
      <a:srgbClr val="000000"/>
    </a:dk1>
    <a:lt1>
      <a:srgbClr val="FFFFFF"/>
    </a:lt1>
    <a:dk2>
      <a:srgbClr val="000000"/>
    </a:dk2>
    <a:lt2>
      <a:srgbClr val="F7F3E9"/>
    </a:lt2>
    <a:accent1>
      <a:srgbClr val="A0CB05"/>
    </a:accent1>
    <a:accent2>
      <a:srgbClr val="B2E205"/>
    </a:accent2>
    <a:accent3>
      <a:srgbClr val="2B8CE0"/>
    </a:accent3>
    <a:accent4>
      <a:srgbClr val="57AEF7"/>
    </a:accent4>
    <a:accent5>
      <a:srgbClr val="704CD9"/>
    </a:accent5>
    <a:accent6>
      <a:srgbClr val="FA7F24"/>
    </a:accent6>
    <a:hlink>
      <a:srgbClr val="A0CB05"/>
    </a:hlink>
    <a:folHlink>
      <a:srgbClr val="2B8BDF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Sales Factory">
    <a:dk1>
      <a:srgbClr val="000000"/>
    </a:dk1>
    <a:lt1>
      <a:srgbClr val="FFFFFF"/>
    </a:lt1>
    <a:dk2>
      <a:srgbClr val="000000"/>
    </a:dk2>
    <a:lt2>
      <a:srgbClr val="F7F3E9"/>
    </a:lt2>
    <a:accent1>
      <a:srgbClr val="A0CB05"/>
    </a:accent1>
    <a:accent2>
      <a:srgbClr val="B2E205"/>
    </a:accent2>
    <a:accent3>
      <a:srgbClr val="2B8CE0"/>
    </a:accent3>
    <a:accent4>
      <a:srgbClr val="57AEF7"/>
    </a:accent4>
    <a:accent5>
      <a:srgbClr val="FF6502"/>
    </a:accent5>
    <a:accent6>
      <a:srgbClr val="FA7F24"/>
    </a:accent6>
    <a:hlink>
      <a:srgbClr val="A0CB05"/>
    </a:hlink>
    <a:folHlink>
      <a:srgbClr val="2B8BDF"/>
    </a:folHlink>
  </a:clrScheme>
  <a:fontScheme name="21_BasicWhite">
    <a:majorFont>
      <a:latin typeface="Arial Black"/>
      <a:ea typeface="Arial Black"/>
      <a:cs typeface="Arial Black"/>
    </a:majorFont>
    <a:minorFont>
      <a:latin typeface="Palatino"/>
      <a:ea typeface="Palatino"/>
      <a:cs typeface="Palatino"/>
    </a:minorFont>
  </a:fontScheme>
  <a:fmtScheme name="21_BasicWhit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29999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4999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/>
      </a:effectStyle>
      <a:effectStyle>
        <a:effectLst/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SFA 2">
    <a:dk1>
      <a:srgbClr val="000000"/>
    </a:dk1>
    <a:lt1>
      <a:srgbClr val="FFFFFF"/>
    </a:lt1>
    <a:dk2>
      <a:srgbClr val="000000"/>
    </a:dk2>
    <a:lt2>
      <a:srgbClr val="F7F3E9"/>
    </a:lt2>
    <a:accent1>
      <a:srgbClr val="A0CB05"/>
    </a:accent1>
    <a:accent2>
      <a:srgbClr val="B2E205"/>
    </a:accent2>
    <a:accent3>
      <a:srgbClr val="2B8CE0"/>
    </a:accent3>
    <a:accent4>
      <a:srgbClr val="57AEF7"/>
    </a:accent4>
    <a:accent5>
      <a:srgbClr val="704CD9"/>
    </a:accent5>
    <a:accent6>
      <a:srgbClr val="FA7F24"/>
    </a:accent6>
    <a:hlink>
      <a:srgbClr val="A0CB05"/>
    </a:hlink>
    <a:folHlink>
      <a:srgbClr val="2B8BDF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SFA 2">
    <a:dk1>
      <a:srgbClr val="000000"/>
    </a:dk1>
    <a:lt1>
      <a:srgbClr val="FFFFFF"/>
    </a:lt1>
    <a:dk2>
      <a:srgbClr val="000000"/>
    </a:dk2>
    <a:lt2>
      <a:srgbClr val="F7F3E9"/>
    </a:lt2>
    <a:accent1>
      <a:srgbClr val="A0CB05"/>
    </a:accent1>
    <a:accent2>
      <a:srgbClr val="B2E205"/>
    </a:accent2>
    <a:accent3>
      <a:srgbClr val="2B8CE0"/>
    </a:accent3>
    <a:accent4>
      <a:srgbClr val="57AEF7"/>
    </a:accent4>
    <a:accent5>
      <a:srgbClr val="704CD9"/>
    </a:accent5>
    <a:accent6>
      <a:srgbClr val="FA7F24"/>
    </a:accent6>
    <a:hlink>
      <a:srgbClr val="A0CB05"/>
    </a:hlink>
    <a:folHlink>
      <a:srgbClr val="2B8BDF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2.xml><?xml version="1.0" encoding="utf-8"?>
<a:themeOverride xmlns:a="http://schemas.openxmlformats.org/drawingml/2006/main">
  <a:clrScheme name="SFA 2">
    <a:dk1>
      <a:srgbClr val="000000"/>
    </a:dk1>
    <a:lt1>
      <a:srgbClr val="FFFFFF"/>
    </a:lt1>
    <a:dk2>
      <a:srgbClr val="000000"/>
    </a:dk2>
    <a:lt2>
      <a:srgbClr val="F7F3E9"/>
    </a:lt2>
    <a:accent1>
      <a:srgbClr val="A0CB05"/>
    </a:accent1>
    <a:accent2>
      <a:srgbClr val="B2E205"/>
    </a:accent2>
    <a:accent3>
      <a:srgbClr val="2B8CE0"/>
    </a:accent3>
    <a:accent4>
      <a:srgbClr val="57AEF7"/>
    </a:accent4>
    <a:accent5>
      <a:srgbClr val="704CD9"/>
    </a:accent5>
    <a:accent6>
      <a:srgbClr val="FA7F24"/>
    </a:accent6>
    <a:hlink>
      <a:srgbClr val="A0CB05"/>
    </a:hlink>
    <a:folHlink>
      <a:srgbClr val="2B8BDF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3.xml><?xml version="1.0" encoding="utf-8"?>
<a:themeOverride xmlns:a="http://schemas.openxmlformats.org/drawingml/2006/main">
  <a:clrScheme name="SFA 2">
    <a:dk1>
      <a:srgbClr val="000000"/>
    </a:dk1>
    <a:lt1>
      <a:srgbClr val="FFFFFF"/>
    </a:lt1>
    <a:dk2>
      <a:srgbClr val="000000"/>
    </a:dk2>
    <a:lt2>
      <a:srgbClr val="F7F3E9"/>
    </a:lt2>
    <a:accent1>
      <a:srgbClr val="A0CB05"/>
    </a:accent1>
    <a:accent2>
      <a:srgbClr val="B2E205"/>
    </a:accent2>
    <a:accent3>
      <a:srgbClr val="2B8CE0"/>
    </a:accent3>
    <a:accent4>
      <a:srgbClr val="57AEF7"/>
    </a:accent4>
    <a:accent5>
      <a:srgbClr val="704CD9"/>
    </a:accent5>
    <a:accent6>
      <a:srgbClr val="FA7F24"/>
    </a:accent6>
    <a:hlink>
      <a:srgbClr val="A0CB05"/>
    </a:hlink>
    <a:folHlink>
      <a:srgbClr val="2B8BDF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4.xml><?xml version="1.0" encoding="utf-8"?>
<a:themeOverride xmlns:a="http://schemas.openxmlformats.org/drawingml/2006/main">
  <a:clrScheme name="SFA 2">
    <a:dk1>
      <a:srgbClr val="000000"/>
    </a:dk1>
    <a:lt1>
      <a:srgbClr val="FFFFFF"/>
    </a:lt1>
    <a:dk2>
      <a:srgbClr val="000000"/>
    </a:dk2>
    <a:lt2>
      <a:srgbClr val="F7F3E9"/>
    </a:lt2>
    <a:accent1>
      <a:srgbClr val="A0CB05"/>
    </a:accent1>
    <a:accent2>
      <a:srgbClr val="B2E205"/>
    </a:accent2>
    <a:accent3>
      <a:srgbClr val="2B8CE0"/>
    </a:accent3>
    <a:accent4>
      <a:srgbClr val="57AEF7"/>
    </a:accent4>
    <a:accent5>
      <a:srgbClr val="704CD9"/>
    </a:accent5>
    <a:accent6>
      <a:srgbClr val="FA7F24"/>
    </a:accent6>
    <a:hlink>
      <a:srgbClr val="A0CB05"/>
    </a:hlink>
    <a:folHlink>
      <a:srgbClr val="2B8BDF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Sales Factory">
    <a:dk1>
      <a:srgbClr val="000000"/>
    </a:dk1>
    <a:lt1>
      <a:srgbClr val="FFFFFF"/>
    </a:lt1>
    <a:dk2>
      <a:srgbClr val="000000"/>
    </a:dk2>
    <a:lt2>
      <a:srgbClr val="F7F3E9"/>
    </a:lt2>
    <a:accent1>
      <a:srgbClr val="A0CB05"/>
    </a:accent1>
    <a:accent2>
      <a:srgbClr val="B2E205"/>
    </a:accent2>
    <a:accent3>
      <a:srgbClr val="2B8CE0"/>
    </a:accent3>
    <a:accent4>
      <a:srgbClr val="57AEF7"/>
    </a:accent4>
    <a:accent5>
      <a:srgbClr val="FF6502"/>
    </a:accent5>
    <a:accent6>
      <a:srgbClr val="FA7F24"/>
    </a:accent6>
    <a:hlink>
      <a:srgbClr val="A0CB05"/>
    </a:hlink>
    <a:folHlink>
      <a:srgbClr val="2B8BDF"/>
    </a:folHlink>
  </a:clrScheme>
  <a:fontScheme name="21_BasicWhite">
    <a:majorFont>
      <a:latin typeface="Arial Black"/>
      <a:ea typeface="Arial Black"/>
      <a:cs typeface="Arial Black"/>
    </a:majorFont>
    <a:minorFont>
      <a:latin typeface="Palatino"/>
      <a:ea typeface="Palatino"/>
      <a:cs typeface="Palatino"/>
    </a:minorFont>
  </a:fontScheme>
  <a:fmtScheme name="21_BasicWhit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29999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4999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/>
      </a:effectStyle>
      <a:effectStyle>
        <a:effectLst/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SFA 2">
    <a:dk1>
      <a:srgbClr val="000000"/>
    </a:dk1>
    <a:lt1>
      <a:srgbClr val="FFFFFF"/>
    </a:lt1>
    <a:dk2>
      <a:srgbClr val="000000"/>
    </a:dk2>
    <a:lt2>
      <a:srgbClr val="F7F3E9"/>
    </a:lt2>
    <a:accent1>
      <a:srgbClr val="A0CB05"/>
    </a:accent1>
    <a:accent2>
      <a:srgbClr val="B2E205"/>
    </a:accent2>
    <a:accent3>
      <a:srgbClr val="2B8CE0"/>
    </a:accent3>
    <a:accent4>
      <a:srgbClr val="57AEF7"/>
    </a:accent4>
    <a:accent5>
      <a:srgbClr val="704CD9"/>
    </a:accent5>
    <a:accent6>
      <a:srgbClr val="FA7F24"/>
    </a:accent6>
    <a:hlink>
      <a:srgbClr val="A0CB05"/>
    </a:hlink>
    <a:folHlink>
      <a:srgbClr val="2B8BDF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SFA 2">
    <a:dk1>
      <a:srgbClr val="000000"/>
    </a:dk1>
    <a:lt1>
      <a:srgbClr val="FFFFFF"/>
    </a:lt1>
    <a:dk2>
      <a:srgbClr val="000000"/>
    </a:dk2>
    <a:lt2>
      <a:srgbClr val="F7F3E9"/>
    </a:lt2>
    <a:accent1>
      <a:srgbClr val="A0CB05"/>
    </a:accent1>
    <a:accent2>
      <a:srgbClr val="B2E205"/>
    </a:accent2>
    <a:accent3>
      <a:srgbClr val="2B8CE0"/>
    </a:accent3>
    <a:accent4>
      <a:srgbClr val="57AEF7"/>
    </a:accent4>
    <a:accent5>
      <a:srgbClr val="704CD9"/>
    </a:accent5>
    <a:accent6>
      <a:srgbClr val="FA7F24"/>
    </a:accent6>
    <a:hlink>
      <a:srgbClr val="A0CB05"/>
    </a:hlink>
    <a:folHlink>
      <a:srgbClr val="2B8BDF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SFA 2">
    <a:dk1>
      <a:srgbClr val="000000"/>
    </a:dk1>
    <a:lt1>
      <a:srgbClr val="FFFFFF"/>
    </a:lt1>
    <a:dk2>
      <a:srgbClr val="000000"/>
    </a:dk2>
    <a:lt2>
      <a:srgbClr val="F7F3E9"/>
    </a:lt2>
    <a:accent1>
      <a:srgbClr val="A0CB05"/>
    </a:accent1>
    <a:accent2>
      <a:srgbClr val="B2E205"/>
    </a:accent2>
    <a:accent3>
      <a:srgbClr val="2B8CE0"/>
    </a:accent3>
    <a:accent4>
      <a:srgbClr val="57AEF7"/>
    </a:accent4>
    <a:accent5>
      <a:srgbClr val="704CD9"/>
    </a:accent5>
    <a:accent6>
      <a:srgbClr val="FA7F24"/>
    </a:accent6>
    <a:hlink>
      <a:srgbClr val="A0CB05"/>
    </a:hlink>
    <a:folHlink>
      <a:srgbClr val="2B8BDF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SFA 2">
    <a:dk1>
      <a:srgbClr val="000000"/>
    </a:dk1>
    <a:lt1>
      <a:srgbClr val="FFFFFF"/>
    </a:lt1>
    <a:dk2>
      <a:srgbClr val="000000"/>
    </a:dk2>
    <a:lt2>
      <a:srgbClr val="F7F3E9"/>
    </a:lt2>
    <a:accent1>
      <a:srgbClr val="A0CB05"/>
    </a:accent1>
    <a:accent2>
      <a:srgbClr val="B2E205"/>
    </a:accent2>
    <a:accent3>
      <a:srgbClr val="2B8CE0"/>
    </a:accent3>
    <a:accent4>
      <a:srgbClr val="57AEF7"/>
    </a:accent4>
    <a:accent5>
      <a:srgbClr val="704CD9"/>
    </a:accent5>
    <a:accent6>
      <a:srgbClr val="FA7F24"/>
    </a:accent6>
    <a:hlink>
      <a:srgbClr val="A0CB05"/>
    </a:hlink>
    <a:folHlink>
      <a:srgbClr val="2B8BDF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SFA 2">
    <a:dk1>
      <a:srgbClr val="000000"/>
    </a:dk1>
    <a:lt1>
      <a:srgbClr val="FFFFFF"/>
    </a:lt1>
    <a:dk2>
      <a:srgbClr val="000000"/>
    </a:dk2>
    <a:lt2>
      <a:srgbClr val="F7F3E9"/>
    </a:lt2>
    <a:accent1>
      <a:srgbClr val="A0CB05"/>
    </a:accent1>
    <a:accent2>
      <a:srgbClr val="B2E205"/>
    </a:accent2>
    <a:accent3>
      <a:srgbClr val="2B8CE0"/>
    </a:accent3>
    <a:accent4>
      <a:srgbClr val="57AEF7"/>
    </a:accent4>
    <a:accent5>
      <a:srgbClr val="704CD9"/>
    </a:accent5>
    <a:accent6>
      <a:srgbClr val="FA7F24"/>
    </a:accent6>
    <a:hlink>
      <a:srgbClr val="A0CB05"/>
    </a:hlink>
    <a:folHlink>
      <a:srgbClr val="2B8BDF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SFA 2">
    <a:dk1>
      <a:srgbClr val="000000"/>
    </a:dk1>
    <a:lt1>
      <a:srgbClr val="FFFFFF"/>
    </a:lt1>
    <a:dk2>
      <a:srgbClr val="000000"/>
    </a:dk2>
    <a:lt2>
      <a:srgbClr val="F7F3E9"/>
    </a:lt2>
    <a:accent1>
      <a:srgbClr val="A0CB05"/>
    </a:accent1>
    <a:accent2>
      <a:srgbClr val="B2E205"/>
    </a:accent2>
    <a:accent3>
      <a:srgbClr val="2B8CE0"/>
    </a:accent3>
    <a:accent4>
      <a:srgbClr val="57AEF7"/>
    </a:accent4>
    <a:accent5>
      <a:srgbClr val="704CD9"/>
    </a:accent5>
    <a:accent6>
      <a:srgbClr val="FA7F24"/>
    </a:accent6>
    <a:hlink>
      <a:srgbClr val="A0CB05"/>
    </a:hlink>
    <a:folHlink>
      <a:srgbClr val="2B8BDF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3008</TotalTime>
  <Words>1644</Words>
  <Application>Microsoft Macintosh PowerPoint</Application>
  <PresentationFormat>Custom</PresentationFormat>
  <Paragraphs>136</Paragraphs>
  <Slides>28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Arial</vt:lpstr>
      <vt:lpstr>Arial Black</vt:lpstr>
      <vt:lpstr>Calibri</vt:lpstr>
      <vt:lpstr>Calibri Light</vt:lpstr>
      <vt:lpstr>Helvetica</vt:lpstr>
      <vt:lpstr>Helvetica Neue</vt:lpstr>
      <vt:lpstr>NTR</vt:lpstr>
      <vt:lpstr>Palatino</vt:lpstr>
      <vt:lpstr>Office Theme</vt:lpstr>
      <vt:lpstr>Home Retail Monitor</vt:lpstr>
      <vt:lpstr>Methodology</vt:lpstr>
      <vt:lpstr>PowerPoint Presentation</vt:lpstr>
      <vt:lpstr>PowerPoint Presentation</vt:lpstr>
      <vt:lpstr>Amazon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  <vt:lpstr>Summary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Gabe Ketrow</dc:creator>
  <cp:lastModifiedBy>Chuck Mattina</cp:lastModifiedBy>
  <cp:revision>61</cp:revision>
  <dcterms:created xsi:type="dcterms:W3CDTF">2021-10-04T17:04:45Z</dcterms:created>
  <dcterms:modified xsi:type="dcterms:W3CDTF">2022-06-10T20:08:52Z</dcterms:modified>
</cp:coreProperties>
</file>