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505" r:id="rId6"/>
    <p:sldId id="355" r:id="rId7"/>
    <p:sldId id="393" r:id="rId8"/>
    <p:sldId id="468" r:id="rId9"/>
    <p:sldId id="507" r:id="rId10"/>
    <p:sldId id="455" r:id="rId11"/>
    <p:sldId id="497" r:id="rId12"/>
    <p:sldId id="469" r:id="rId13"/>
    <p:sldId id="470" r:id="rId14"/>
    <p:sldId id="433" r:id="rId15"/>
    <p:sldId id="471" r:id="rId16"/>
    <p:sldId id="472" r:id="rId17"/>
    <p:sldId id="473" r:id="rId18"/>
    <p:sldId id="474" r:id="rId19"/>
    <p:sldId id="452" r:id="rId20"/>
    <p:sldId id="506" r:id="rId21"/>
    <p:sldId id="477" r:id="rId22"/>
    <p:sldId id="498" r:id="rId23"/>
    <p:sldId id="482" r:id="rId24"/>
    <p:sldId id="483" r:id="rId25"/>
    <p:sldId id="484" r:id="rId26"/>
    <p:sldId id="263" r:id="rId27"/>
    <p:sldId id="504" r:id="rId28"/>
    <p:sldId id="502" r:id="rId2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03"/>
    <a:srgbClr val="404040"/>
    <a:srgbClr val="A0CB05"/>
    <a:srgbClr val="E136D0"/>
    <a:srgbClr val="7F7F7F"/>
    <a:srgbClr val="2B8CE1"/>
    <a:srgbClr val="F8F4E9"/>
    <a:srgbClr val="FD8CE0"/>
    <a:srgbClr val="AFCC37"/>
    <a:srgbClr val="218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5918"/>
  </p:normalViewPr>
  <p:slideViewPr>
    <p:cSldViewPr snapToGrid="0" snapToObjects="1">
      <p:cViewPr varScale="1">
        <p:scale>
          <a:sx n="61" d="100"/>
          <a:sy n="61" d="100"/>
        </p:scale>
        <p:origin x="63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9-F646-91AA-AF0E056D6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9-F646-91AA-AF0E056D62B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9-F646-91AA-AF0E056D62B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F9-F646-91AA-AF0E056D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0.47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9-F646-91AA-AF0E056D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delayed planned purchases due to high prices of gas and other items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are now comfortable making those delayed purchases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Categories of delayed purchases now being made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9068901303538182E-2"/>
          <c:w val="0.9872832369942196"/>
          <c:h val="0.6691675831023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Clothes and shoes</c:v>
                </c:pt>
                <c:pt idx="1">
                  <c:v> Electronics (TV, computer, phone, etc)</c:v>
                </c:pt>
                <c:pt idx="2">
                  <c:v> Housewares (sheets, towels, lamps, etc)</c:v>
                </c:pt>
                <c:pt idx="3">
                  <c:v> Furniture</c:v>
                </c:pt>
                <c:pt idx="4">
                  <c:v> Small appliances (blender, toaster, iron, etc)</c:v>
                </c:pt>
                <c:pt idx="5">
                  <c:v> Large appliances (refrigerator, washer/dryer, etc)</c:v>
                </c:pt>
                <c:pt idx="6">
                  <c:v> Sporting goods</c:v>
                </c:pt>
                <c:pt idx="7">
                  <c:v> 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0.63</c:v>
                </c:pt>
                <c:pt idx="1">
                  <c:v>0.54</c:v>
                </c:pt>
                <c:pt idx="2">
                  <c:v>0.35</c:v>
                </c:pt>
                <c:pt idx="3">
                  <c:v>0.32</c:v>
                </c:pt>
                <c:pt idx="4">
                  <c:v>0.31</c:v>
                </c:pt>
                <c:pt idx="5">
                  <c:v>0.3</c:v>
                </c:pt>
                <c:pt idx="6">
                  <c:v>0.26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delayed personal travel or vacation due to rising prices of everyday items and travel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are more comfortable traveling due to changes in everyday item prices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have delayed major purchases due to concerns of rising prices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are now confident enough with what is happening to prices to make previously delayed major purchases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 of time prices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need to decline in order to be confident enough to make previously planned major purchases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  <c:pt idx="4">
                  <c:v>More than a year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0.18</c:v>
                </c:pt>
                <c:pt idx="2">
                  <c:v>0.34</c:v>
                </c:pt>
                <c:pt idx="3">
                  <c:v>0.24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  <c:pt idx="4">
                  <c:v>More than a year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0.23</c:v>
                </c:pt>
                <c:pt idx="3">
                  <c:v>0.16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  <c:pt idx="4">
                  <c:v>More than a year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0.01</c:v>
                </c:pt>
                <c:pt idx="1">
                  <c:v>0.41</c:v>
                </c:pt>
                <c:pt idx="2">
                  <c:v>0.25</c:v>
                </c:pt>
                <c:pt idx="3">
                  <c:v>0.2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  <c:pt idx="4">
                  <c:v>More than a year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0.02</c:v>
                </c:pt>
                <c:pt idx="1">
                  <c:v>0.12</c:v>
                </c:pt>
                <c:pt idx="2">
                  <c:v>0.37</c:v>
                </c:pt>
                <c:pt idx="3">
                  <c:v>0.25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  <c:pt idx="4">
                  <c:v>More than a year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0.06</c:v>
                </c:pt>
                <c:pt idx="2">
                  <c:v>0.39</c:v>
                </c:pt>
                <c:pt idx="3">
                  <c:v>0.26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options considered in the past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but didn't buy a new house</c:v>
                </c:pt>
                <c:pt idx="2">
                  <c:v>Yes, bought a new house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0.17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but didn't buy a new house</c:v>
                </c:pt>
                <c:pt idx="2">
                  <c:v>Yes, bought a new house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0.67</c:v>
                </c:pt>
                <c:pt idx="1">
                  <c:v>0.26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but didn't buy a new house</c:v>
                </c:pt>
                <c:pt idx="2">
                  <c:v>Yes, bought a new house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but didn't buy a new house</c:v>
                </c:pt>
                <c:pt idx="2">
                  <c:v>Yes, bought a new house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0.82</c:v>
                </c:pt>
                <c:pt idx="1">
                  <c:v>0.14000000000000001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but didn't buy a new house</c:v>
                </c:pt>
                <c:pt idx="2">
                  <c:v>Yes, bought a new house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0.9</c:v>
                </c:pt>
                <c:pt idx="1">
                  <c:v>7.0000000000000007E-2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on decision to not purchase a new home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rising price of houses</c:v>
                </c:pt>
                <c:pt idx="1">
                  <c:v>Rising mortgage interest rates</c:v>
                </c:pt>
                <c:pt idx="2">
                  <c:v>The inability to find a house you liked</c:v>
                </c:pt>
                <c:pt idx="3">
                  <c:v>The declining value of your investments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0.63</c:v>
                </c:pt>
                <c:pt idx="2">
                  <c:v>0.5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rising price of houses</c:v>
                </c:pt>
                <c:pt idx="1">
                  <c:v>Rising mortgage interest rates</c:v>
                </c:pt>
                <c:pt idx="2">
                  <c:v>The inability to find a house you liked</c:v>
                </c:pt>
                <c:pt idx="3">
                  <c:v>The declining value of your investments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0.56000000000000005</c:v>
                </c:pt>
                <c:pt idx="2">
                  <c:v>0.45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rising price of houses</c:v>
                </c:pt>
                <c:pt idx="1">
                  <c:v>Rising mortgage interest rates</c:v>
                </c:pt>
                <c:pt idx="2">
                  <c:v>The inability to find a house you liked</c:v>
                </c:pt>
                <c:pt idx="3">
                  <c:v>The declining value of your investments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0.75</c:v>
                </c:pt>
                <c:pt idx="1">
                  <c:v>0.67</c:v>
                </c:pt>
                <c:pt idx="2">
                  <c:v>0.49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rising price of houses</c:v>
                </c:pt>
                <c:pt idx="1">
                  <c:v>Rising mortgage interest rates</c:v>
                </c:pt>
                <c:pt idx="2">
                  <c:v>The inability to find a house you liked</c:v>
                </c:pt>
                <c:pt idx="3">
                  <c:v>The declining value of your investments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0.69</c:v>
                </c:pt>
                <c:pt idx="1">
                  <c:v>0.5</c:v>
                </c:pt>
                <c:pt idx="2">
                  <c:v>0.54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rising price of houses</c:v>
                </c:pt>
                <c:pt idx="1">
                  <c:v>Rising mortgage interest rates</c:v>
                </c:pt>
                <c:pt idx="2">
                  <c:v>The inability to find a house you liked</c:v>
                </c:pt>
                <c:pt idx="3">
                  <c:v>The declining value of your investments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0.84</c:v>
                </c:pt>
                <c:pt idx="1">
                  <c:v>0.73</c:v>
                </c:pt>
                <c:pt idx="2">
                  <c:v>0.54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B8CE0">
                  <a:lumMod val="50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0-194C-B321-A7AD5C796FEC}"/>
              </c:ext>
            </c:extLst>
          </c:dPt>
          <c:dPt>
            <c:idx val="1"/>
            <c:bubble3D val="0"/>
            <c:spPr>
              <a:solidFill>
                <a:srgbClr val="85A904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0-194C-B321-A7AD5C796FEC}"/>
              </c:ext>
            </c:extLst>
          </c:dPt>
          <c:dPt>
            <c:idx val="2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0-194C-B321-A7AD5C796FEC}"/>
              </c:ext>
            </c:extLst>
          </c:dPt>
          <c:dPt>
            <c:idx val="3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0-194C-B321-A7AD5C796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0.32</c:v>
                </c:pt>
                <c:pt idx="2">
                  <c:v>0.27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0-194C-B321-A7AD5C79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Anticipated change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home prices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increase</c:v>
                </c:pt>
                <c:pt idx="1">
                  <c:v>They'll stay about the same</c:v>
                </c:pt>
                <c:pt idx="2">
                  <c:v>They'll decrease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0.39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increase</c:v>
                </c:pt>
                <c:pt idx="1">
                  <c:v>They'll stay about the same</c:v>
                </c:pt>
                <c:pt idx="2">
                  <c:v>They'll decrease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0.34</c:v>
                </c:pt>
                <c:pt idx="1">
                  <c:v>0.39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increase</c:v>
                </c:pt>
                <c:pt idx="1">
                  <c:v>They'll stay about the same</c:v>
                </c:pt>
                <c:pt idx="2">
                  <c:v>They'll decrease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0.45</c:v>
                </c:pt>
                <c:pt idx="1">
                  <c:v>0.45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increase</c:v>
                </c:pt>
                <c:pt idx="1">
                  <c:v>They'll stay about the same</c:v>
                </c:pt>
                <c:pt idx="2">
                  <c:v>They'll decrease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0.41</c:v>
                </c:pt>
                <c:pt idx="1">
                  <c:v>0.38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increase</c:v>
                </c:pt>
                <c:pt idx="1">
                  <c:v>They'll stay about the same</c:v>
                </c:pt>
                <c:pt idx="2">
                  <c:v>They'll decrease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0.16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Amount home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prices need to decline until comfortable purchasing a home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More than 20%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0.17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More than 20%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0.35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More than 20%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0.04</c:v>
                </c:pt>
                <c:pt idx="1">
                  <c:v>0.34</c:v>
                </c:pt>
                <c:pt idx="2">
                  <c:v>0.33</c:v>
                </c:pt>
                <c:pt idx="3">
                  <c:v>0.16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More than 20%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0.09</c:v>
                </c:pt>
                <c:pt idx="1">
                  <c:v>0.23</c:v>
                </c:pt>
                <c:pt idx="2">
                  <c:v>0.2</c:v>
                </c:pt>
                <c:pt idx="3">
                  <c:v>0.12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More than 20%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</c:v>
                </c:pt>
                <c:pt idx="1">
                  <c:v>0.13</c:v>
                </c:pt>
                <c:pt idx="2">
                  <c:v>0.24</c:v>
                </c:pt>
                <c:pt idx="3">
                  <c:v>0.36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Anticipated movement of mortgage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interest rates in the coming year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go up</c:v>
                </c:pt>
                <c:pt idx="1">
                  <c:v>They'll stay about the same</c:v>
                </c:pt>
                <c:pt idx="2">
                  <c:v>They'll come 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0.44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go up</c:v>
                </c:pt>
                <c:pt idx="1">
                  <c:v>They'll stay about the same</c:v>
                </c:pt>
                <c:pt idx="2">
                  <c:v>They'll come down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</c:v>
                </c:pt>
                <c:pt idx="1">
                  <c:v>0.34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go up</c:v>
                </c:pt>
                <c:pt idx="1">
                  <c:v>They'll stay about the same</c:v>
                </c:pt>
                <c:pt idx="2">
                  <c:v>They'll come down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0.54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go up</c:v>
                </c:pt>
                <c:pt idx="1">
                  <c:v>They'll stay about the same</c:v>
                </c:pt>
                <c:pt idx="2">
                  <c:v>They'll come down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0.41</c:v>
                </c:pt>
                <c:pt idx="1">
                  <c:v>0.35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They'll continue to go up</c:v>
                </c:pt>
                <c:pt idx="1">
                  <c:v>They'll stay about the same</c:v>
                </c:pt>
                <c:pt idx="2">
                  <c:v>They'll come down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0.47</c:v>
                </c:pt>
                <c:pt idx="1">
                  <c:v>0.28999999999999998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F-5B4A-A95F-B91645EC603E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F-5B4A-A95F-B91645EC603E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F-5B4A-A95F-B91645EC60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F-5B4A-A95F-B91645EC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F-5B4A-A95F-B91645EC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have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noticed gas prices decreasing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Anticipated movement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of gas prices in the coming months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will continue to go down</c:v>
                </c:pt>
                <c:pt idx="1">
                  <c:v>It will stay where it is now</c:v>
                </c:pt>
                <c:pt idx="2">
                  <c:v>It will go back up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0.28999999999999998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will continue to go down</c:v>
                </c:pt>
                <c:pt idx="1">
                  <c:v>It will stay where it is now</c:v>
                </c:pt>
                <c:pt idx="2">
                  <c:v>It will go back up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0.38</c:v>
                </c:pt>
                <c:pt idx="1">
                  <c:v>0.31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will continue to go down</c:v>
                </c:pt>
                <c:pt idx="1">
                  <c:v>It will stay where it is now</c:v>
                </c:pt>
                <c:pt idx="2">
                  <c:v>It will go back up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0.44</c:v>
                </c:pt>
                <c:pt idx="1">
                  <c:v>0.26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will continue to go down</c:v>
                </c:pt>
                <c:pt idx="1">
                  <c:v>It will stay where it is now</c:v>
                </c:pt>
                <c:pt idx="2">
                  <c:v>It will go back up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0.37</c:v>
                </c:pt>
                <c:pt idx="1">
                  <c:v>0.33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will continue to go down</c:v>
                </c:pt>
                <c:pt idx="1">
                  <c:v>It will stay where it is now</c:v>
                </c:pt>
                <c:pt idx="2">
                  <c:v>It will go back up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</c:v>
                </c:pt>
                <c:pt idx="1">
                  <c:v>0.26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8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Who have not seen a decline in the prices of everyday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8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0CB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F-9F4E-BE2B-4D9F129BB25E}"/>
              </c:ext>
            </c:extLst>
          </c:dPt>
          <c:dPt>
            <c:idx val="2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F-9F4E-BE2B-4D9F129BB25E}"/>
              </c:ext>
            </c:extLst>
          </c:dPt>
          <c:dPt>
            <c:idx val="3"/>
            <c:invertIfNegative val="0"/>
            <c:bubble3D val="0"/>
            <c:spPr>
              <a:solidFill>
                <a:srgbClr val="B2E2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3F-9F4E-BE2B-4D9F129BB2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0.37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3F-9F4E-BE2B-4D9F129BB2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Anticipated movement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of everyday item prices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Stay the same</c:v>
                </c:pt>
                <c:pt idx="2">
                  <c:v>Decrease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0.36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Stay the same</c:v>
                </c:pt>
                <c:pt idx="2">
                  <c:v>Decrease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</c:v>
                </c:pt>
                <c:pt idx="1">
                  <c:v>0.32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Stay the same</c:v>
                </c:pt>
                <c:pt idx="2">
                  <c:v>Decrease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0.36</c:v>
                </c:pt>
                <c:pt idx="1">
                  <c:v>0.35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Stay the same</c:v>
                </c:pt>
                <c:pt idx="2">
                  <c:v>Decrease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0.46</c:v>
                </c:pt>
                <c:pt idx="1">
                  <c:v>0.39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Stay the same</c:v>
                </c:pt>
                <c:pt idx="2">
                  <c:v>Decrease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0.51</c:v>
                </c:pt>
                <c:pt idx="1">
                  <c:v>0.37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have changed their spending/saving behavior due to lower gas prices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88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Changes made in spending/saving habits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88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Spending more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Gen Z</c:v>
                </c:pt>
                <c:pt idx="2">
                  <c:v>Millennial</c:v>
                </c:pt>
                <c:pt idx="3">
                  <c:v>Gen X</c:v>
                </c:pt>
                <c:pt idx="4">
                  <c:v>Boomer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0.15</c:v>
                </c:pt>
                <c:pt idx="2">
                  <c:v>0.4</c:v>
                </c:pt>
                <c:pt idx="3">
                  <c:v>0.36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5-5444-A1F8-B8BE752A3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 more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Gen Z</c:v>
                </c:pt>
                <c:pt idx="2">
                  <c:v>Millennial</c:v>
                </c:pt>
                <c:pt idx="3">
                  <c:v>Gen X</c:v>
                </c:pt>
                <c:pt idx="4">
                  <c:v>Boomer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0.62</c:v>
                </c:pt>
                <c:pt idx="1">
                  <c:v>0.85</c:v>
                </c:pt>
                <c:pt idx="2">
                  <c:v>0.6</c:v>
                </c:pt>
                <c:pt idx="3">
                  <c:v>0.64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5-5444-A1F8-B8BE752A37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2DC5-9237-1648-B708-F6D05492BE26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055C-44E0-B643-843B-78343DB94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0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9;p1">
            <a:extLst>
              <a:ext uri="{FF2B5EF4-FFF2-40B4-BE49-F238E27FC236}">
                <a16:creationId xmlns:a16="http://schemas.microsoft.com/office/drawing/2014/main" id="{AF14E92C-088B-1D48-B671-5B340D77A236}"/>
              </a:ext>
            </a:extLst>
          </p:cNvPr>
          <p:cNvSpPr txBox="1">
            <a:spLocks/>
          </p:cNvSpPr>
          <p:nvPr userDrawn="1"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"/>
              <a:ea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11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0FA-EF28-BE4A-AAFB-45282641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473-A8EF-5D48-B3FC-D5DEF78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1ABF-8E5C-844F-8EE6-1A3B03A3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8BC-1DA2-6247-B053-D5864061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9746-E7BB-274D-A4EE-FA9ABA93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3D05-9F70-5B4C-A237-86D0026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685-F2CD-0E49-A890-5612328F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C3E7-EE5D-B84A-804F-C0A8700DD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4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B1CF-25D5-934D-B148-3BA67781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F2F8-59BD-A348-B88D-F0B48C5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7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1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09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7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09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664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FDE-4199-0642-B134-F618F8F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F4828-D146-2544-8C97-BE2949D93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1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77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8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37">
            <a:extLst>
              <a:ext uri="{FF2B5EF4-FFF2-40B4-BE49-F238E27FC236}">
                <a16:creationId xmlns:a16="http://schemas.microsoft.com/office/drawing/2014/main" id="{668E61D4-E1BE-924B-9BE0-DA0EF33AAC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34">
            <a:extLst>
              <a:ext uri="{FF2B5EF4-FFF2-40B4-BE49-F238E27FC236}">
                <a16:creationId xmlns:a16="http://schemas.microsoft.com/office/drawing/2014/main" id="{ABBB5A08-4D5A-1B4D-99F6-C93FF31FB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5" y="1098375"/>
            <a:ext cx="6926851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6;p34">
            <a:extLst>
              <a:ext uri="{FF2B5EF4-FFF2-40B4-BE49-F238E27FC236}">
                <a16:creationId xmlns:a16="http://schemas.microsoft.com/office/drawing/2014/main" id="{C04961F8-DBB0-DD4F-91F0-C73752967DA3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19200" y="3801895"/>
            <a:ext cx="7362825" cy="73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pic>
        <p:nvPicPr>
          <p:cNvPr id="6" name="Google Shape;60;p34">
            <a:extLst>
              <a:ext uri="{FF2B5EF4-FFF2-40B4-BE49-F238E27FC236}">
                <a16:creationId xmlns:a16="http://schemas.microsoft.com/office/drawing/2014/main" id="{E0D58E21-B9AD-BA47-B9C1-0F0D240235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812E5C20-1BD0-E240-9858-A5343CA12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8" name="Google Shape;67;p34">
            <a:extLst>
              <a:ext uri="{FF2B5EF4-FFF2-40B4-BE49-F238E27FC236}">
                <a16:creationId xmlns:a16="http://schemas.microsoft.com/office/drawing/2014/main" id="{6E10FC3E-092A-6C4D-9217-08322602B9BF}"/>
              </a:ext>
            </a:extLst>
          </p:cNvPr>
          <p:cNvCxnSpPr/>
          <p:nvPr userDrawn="1"/>
        </p:nvCxnSpPr>
        <p:spPr>
          <a:xfrm rot="-5400000">
            <a:off x="20024188" y="3939331"/>
            <a:ext cx="1818000" cy="10755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9" name="Google Shape;69;p34">
            <a:extLst>
              <a:ext uri="{FF2B5EF4-FFF2-40B4-BE49-F238E27FC236}">
                <a16:creationId xmlns:a16="http://schemas.microsoft.com/office/drawing/2014/main" id="{98B2A5FD-599D-4245-AB6B-11A730D85805}"/>
              </a:ext>
            </a:extLst>
          </p:cNvPr>
          <p:cNvCxnSpPr/>
          <p:nvPr userDrawn="1"/>
        </p:nvCxnSpPr>
        <p:spPr>
          <a:xfrm rot="5400000" flipH="1">
            <a:off x="17107500" y="3034700"/>
            <a:ext cx="2208600" cy="10668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0" name="Google Shape;70;p34">
            <a:extLst>
              <a:ext uri="{FF2B5EF4-FFF2-40B4-BE49-F238E27FC236}">
                <a16:creationId xmlns:a16="http://schemas.microsoft.com/office/drawing/2014/main" id="{8BED526F-E1BF-A64B-92E6-D6B7A432BA5D}"/>
              </a:ext>
            </a:extLst>
          </p:cNvPr>
          <p:cNvCxnSpPr/>
          <p:nvPr userDrawn="1"/>
        </p:nvCxnSpPr>
        <p:spPr>
          <a:xfrm rot="5400000">
            <a:off x="16979589" y="9517649"/>
            <a:ext cx="2530200" cy="14469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1" name="Google Shape;72;p34">
            <a:extLst>
              <a:ext uri="{FF2B5EF4-FFF2-40B4-BE49-F238E27FC236}">
                <a16:creationId xmlns:a16="http://schemas.microsoft.com/office/drawing/2014/main" id="{0EE46500-6BA2-B648-82E3-538D0B5EE7ED}"/>
              </a:ext>
            </a:extLst>
          </p:cNvPr>
          <p:cNvCxnSpPr/>
          <p:nvPr userDrawn="1"/>
        </p:nvCxnSpPr>
        <p:spPr>
          <a:xfrm rot="5400000">
            <a:off x="11622415" y="8138858"/>
            <a:ext cx="1872600" cy="7287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sp>
        <p:nvSpPr>
          <p:cNvPr id="12" name="Google Shape;61;p34">
            <a:extLst>
              <a:ext uri="{FF2B5EF4-FFF2-40B4-BE49-F238E27FC236}">
                <a16:creationId xmlns:a16="http://schemas.microsoft.com/office/drawing/2014/main" id="{E3AB69D4-24B2-0642-A285-DB32E141D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32163" y="1930400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3;p34">
            <a:extLst>
              <a:ext uri="{FF2B5EF4-FFF2-40B4-BE49-F238E27FC236}">
                <a16:creationId xmlns:a16="http://schemas.microsoft.com/office/drawing/2014/main" id="{5DFE705D-E053-A74F-A48A-29C2B652A78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0548128" y="8906108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71;p34">
            <a:extLst>
              <a:ext uri="{FF2B5EF4-FFF2-40B4-BE49-F238E27FC236}">
                <a16:creationId xmlns:a16="http://schemas.microsoft.com/office/drawing/2014/main" id="{A254375B-CF60-FE47-8E54-C31D28CFF62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5875002" y="10972799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68;p34">
            <a:extLst>
              <a:ext uri="{FF2B5EF4-FFF2-40B4-BE49-F238E27FC236}">
                <a16:creationId xmlns:a16="http://schemas.microsoft.com/office/drawing/2014/main" id="{27B9F1B0-ECE2-7C4B-9EBB-D10600F6C3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470938" y="3034681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42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2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99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73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34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95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5">
            <a:extLst>
              <a:ext uri="{FF2B5EF4-FFF2-40B4-BE49-F238E27FC236}">
                <a16:creationId xmlns:a16="http://schemas.microsoft.com/office/drawing/2014/main" id="{707F855F-BEDD-8E40-8F6C-D0B3EE14A8B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85344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78;p35">
            <a:extLst>
              <a:ext uri="{FF2B5EF4-FFF2-40B4-BE49-F238E27FC236}">
                <a16:creationId xmlns:a16="http://schemas.microsoft.com/office/drawing/2014/main" id="{5C3DBE25-A45F-164E-9302-3B3698770843}"/>
              </a:ext>
            </a:extLst>
          </p:cNvPr>
          <p:cNvSpPr>
            <a:spLocks noGrp="1"/>
          </p:cNvSpPr>
          <p:nvPr>
            <p:ph type="chart" idx="3"/>
          </p:nvPr>
        </p:nvSpPr>
        <p:spPr>
          <a:xfrm>
            <a:off x="9496427" y="3681412"/>
            <a:ext cx="635317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6" name="Google Shape;79;p35">
            <a:extLst>
              <a:ext uri="{FF2B5EF4-FFF2-40B4-BE49-F238E27FC236}">
                <a16:creationId xmlns:a16="http://schemas.microsoft.com/office/drawing/2014/main" id="{E5968987-3A23-A340-B5DA-B3DA65716827}"/>
              </a:ext>
            </a:extLst>
          </p:cNvPr>
          <p:cNvSpPr>
            <a:spLocks noGrp="1"/>
          </p:cNvSpPr>
          <p:nvPr>
            <p:ph type="chart" idx="4"/>
          </p:nvPr>
        </p:nvSpPr>
        <p:spPr>
          <a:xfrm>
            <a:off x="16716375" y="3625850"/>
            <a:ext cx="6410304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7" name="Google Shape;77;p35">
            <a:extLst>
              <a:ext uri="{FF2B5EF4-FFF2-40B4-BE49-F238E27FC236}">
                <a16:creationId xmlns:a16="http://schemas.microsoft.com/office/drawing/2014/main" id="{D926E39F-A903-BD4D-AACA-2E603CCCBE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0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8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5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95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4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43">
            <a:extLst>
              <a:ext uri="{FF2B5EF4-FFF2-40B4-BE49-F238E27FC236}">
                <a16:creationId xmlns:a16="http://schemas.microsoft.com/office/drawing/2014/main" id="{913F8E7A-8DE1-264D-8B98-796F6B4CA5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43">
            <a:extLst>
              <a:ext uri="{FF2B5EF4-FFF2-40B4-BE49-F238E27FC236}">
                <a16:creationId xmlns:a16="http://schemas.microsoft.com/office/drawing/2014/main" id="{72336852-05A0-AC4A-8E99-0C5C9FBA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864084"/>
            <a:ext cx="21971004" cy="16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8;p43">
            <a:extLst>
              <a:ext uri="{FF2B5EF4-FFF2-40B4-BE49-F238E27FC236}">
                <a16:creationId xmlns:a16="http://schemas.microsoft.com/office/drawing/2014/main" id="{433B4474-B7B2-3D4D-A382-D5AD089D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34400" y="8579796"/>
            <a:ext cx="14643100" cy="18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>
                <a:solidFill>
                  <a:schemeClr val="lt1"/>
                </a:solidFill>
                <a:latin typeface="Palatino" pitchFamily="2" charset="77"/>
                <a:ea typeface="Palatino" pitchFamily="2" charset="77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37">
            <a:extLst>
              <a:ext uri="{FF2B5EF4-FFF2-40B4-BE49-F238E27FC236}">
                <a16:creationId xmlns:a16="http://schemas.microsoft.com/office/drawing/2014/main" id="{027C19A4-4175-7A48-A9E7-693E313593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37">
            <a:extLst>
              <a:ext uri="{FF2B5EF4-FFF2-40B4-BE49-F238E27FC236}">
                <a16:creationId xmlns:a16="http://schemas.microsoft.com/office/drawing/2014/main" id="{A0C4868B-6085-DA42-BE11-41C4E28C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83;p37">
            <a:extLst>
              <a:ext uri="{FF2B5EF4-FFF2-40B4-BE49-F238E27FC236}">
                <a16:creationId xmlns:a16="http://schemas.microsoft.com/office/drawing/2014/main" id="{8C6F8E02-5A75-4B46-A9FE-BE1C6562C712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06500" y="4457700"/>
            <a:ext cx="21971000" cy="6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7" name="Google Shape;81;p37">
            <a:extLst>
              <a:ext uri="{FF2B5EF4-FFF2-40B4-BE49-F238E27FC236}">
                <a16:creationId xmlns:a16="http://schemas.microsoft.com/office/drawing/2014/main" id="{C43E7D7E-A8CF-BF4B-8D61-94534FAB4C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" name="Google Shape;85;p37">
            <a:extLst>
              <a:ext uri="{FF2B5EF4-FFF2-40B4-BE49-F238E27FC236}">
                <a16:creationId xmlns:a16="http://schemas.microsoft.com/office/drawing/2014/main" id="{2F3E506D-B9BF-8E4E-ACC1-412A33E116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500" y="12388695"/>
            <a:ext cx="12801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6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>
            <a:extLst>
              <a:ext uri="{FF2B5EF4-FFF2-40B4-BE49-F238E27FC236}">
                <a16:creationId xmlns:a16="http://schemas.microsoft.com/office/drawing/2014/main" id="{2E8BD5A6-E2C1-D94E-AECC-484BD35C80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088835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8;p38">
            <a:extLst>
              <a:ext uri="{FF2B5EF4-FFF2-40B4-BE49-F238E27FC236}">
                <a16:creationId xmlns:a16="http://schemas.microsoft.com/office/drawing/2014/main" id="{06BA059D-EEBF-1E4C-A74F-B290E525A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91;p38">
            <a:extLst>
              <a:ext uri="{FF2B5EF4-FFF2-40B4-BE49-F238E27FC236}">
                <a16:creationId xmlns:a16="http://schemas.microsoft.com/office/drawing/2014/main" id="{A85B3CEF-604A-1749-B5A7-041F56C65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6690919"/>
            <a:ext cx="65261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4"/>
              <a:buFont typeface="Arial Black"/>
              <a:buNone/>
              <a:defRPr sz="48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7;p38">
            <a:extLst>
              <a:ext uri="{FF2B5EF4-FFF2-40B4-BE49-F238E27FC236}">
                <a16:creationId xmlns:a16="http://schemas.microsoft.com/office/drawing/2014/main" id="{C6001620-1F72-7D43-B090-97A31B2A154E}"/>
              </a:ext>
            </a:extLst>
          </p:cNvPr>
          <p:cNvSpPr/>
          <p:nvPr userDrawn="1"/>
        </p:nvSpPr>
        <p:spPr>
          <a:xfrm>
            <a:off x="8534400" y="0"/>
            <a:ext cx="15849599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92;p38">
            <a:extLst>
              <a:ext uri="{FF2B5EF4-FFF2-40B4-BE49-F238E27FC236}">
                <a16:creationId xmlns:a16="http://schemas.microsoft.com/office/drawing/2014/main" id="{D930CCA6-F00A-8E49-AC11-82DF43AD56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59617" y="206126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93;p38">
            <a:extLst>
              <a:ext uri="{FF2B5EF4-FFF2-40B4-BE49-F238E27FC236}">
                <a16:creationId xmlns:a16="http://schemas.microsoft.com/office/drawing/2014/main" id="{E9EF93B9-8633-CB49-A94E-5A46D07F3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859617" y="380661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94;p38">
            <a:extLst>
              <a:ext uri="{FF2B5EF4-FFF2-40B4-BE49-F238E27FC236}">
                <a16:creationId xmlns:a16="http://schemas.microsoft.com/office/drawing/2014/main" id="{FE76A9CE-8EB5-F049-9708-7CE16C6DE765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859617" y="555195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5;p38">
            <a:extLst>
              <a:ext uri="{FF2B5EF4-FFF2-40B4-BE49-F238E27FC236}">
                <a16:creationId xmlns:a16="http://schemas.microsoft.com/office/drawing/2014/main" id="{C8DAA442-6869-AB4C-96A0-C2781EFD5EB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859617" y="729730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96;p38">
            <a:extLst>
              <a:ext uri="{FF2B5EF4-FFF2-40B4-BE49-F238E27FC236}">
                <a16:creationId xmlns:a16="http://schemas.microsoft.com/office/drawing/2014/main" id="{1A5D8DAD-905F-5142-B0F3-45AC11F89D56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9859617" y="904264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7;p38">
            <a:extLst>
              <a:ext uri="{FF2B5EF4-FFF2-40B4-BE49-F238E27FC236}">
                <a16:creationId xmlns:a16="http://schemas.microsoft.com/office/drawing/2014/main" id="{3B1E94AA-9F90-F742-809A-018AEB4C7183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9859617" y="10787994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89;p38">
            <a:extLst>
              <a:ext uri="{FF2B5EF4-FFF2-40B4-BE49-F238E27FC236}">
                <a16:creationId xmlns:a16="http://schemas.microsoft.com/office/drawing/2014/main" id="{0F96D32C-8377-524B-B42D-E68D5289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02FE-5335-C84D-A287-B40E564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CAB-A2DC-EA40-BCB1-B76EDA794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D2373-1279-B446-9FB6-E6D188FC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4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A87-CB8F-F843-AFDC-52E9BEC4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CEF-0BEF-4D4C-BCA7-EDDB2D9B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C28C-8381-C449-AAF1-78AD939F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19C2-1CD0-C84E-ABED-68624A2DF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EEE0C-67F2-F54A-95A8-3863AF2A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0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C234-9856-F748-A139-B16A4794DB4A}" type="datetimeFigureOut">
              <a:rPr lang="en-US" smtClean="0"/>
              <a:t>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13" r:id="rId3"/>
    <p:sldLayoutId id="2147483708" r:id="rId4"/>
    <p:sldLayoutId id="2147483696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31">
            <a:extLst>
              <a:ext uri="{FF2B5EF4-FFF2-40B4-BE49-F238E27FC236}">
                <a16:creationId xmlns:a16="http://schemas.microsoft.com/office/drawing/2014/main" id="{42D3ED57-A844-1241-855D-219428163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Home Retail Monitor</a:t>
            </a:r>
            <a:endParaRPr dirty="0"/>
          </a:p>
        </p:txBody>
      </p:sp>
      <p:sp>
        <p:nvSpPr>
          <p:cNvPr id="6" name="Google Shape;139;p1">
            <a:extLst>
              <a:ext uri="{FF2B5EF4-FFF2-40B4-BE49-F238E27FC236}">
                <a16:creationId xmlns:a16="http://schemas.microsoft.com/office/drawing/2014/main" id="{55BEDDF9-440E-FC47-B5FE-2267E0206013}"/>
              </a:ext>
            </a:extLst>
          </p:cNvPr>
          <p:cNvSpPr txBox="1">
            <a:spLocks/>
          </p:cNvSpPr>
          <p:nvPr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23,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60207425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As a result of the decline in gas prices, nearly one-third (31%) of respondents have changed their purchasing or saving strategy.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7141136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The national average price of regular gas is now below $4 per gallon compared to the record high of $5 in mid-June. </a:t>
            </a:r>
            <a:br>
              <a:rPr lang="en-US" dirty="0"/>
            </a:br>
            <a:r>
              <a:rPr lang="en-US" dirty="0"/>
              <a:t>As a result of the lower gas prices, have you changed any of your spending or saving habits?</a:t>
            </a:r>
          </a:p>
        </p:txBody>
      </p:sp>
    </p:spTree>
    <p:extLst>
      <p:ext uri="{BB962C8B-B14F-4D97-AF65-F5344CB8AC3E}">
        <p14:creationId xmlns:p14="http://schemas.microsoft.com/office/powerpoint/2010/main" val="366701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l="4554" r="4554"/>
          <a:stretch/>
        </p:blipFill>
        <p:spPr>
          <a:xfrm>
            <a:off x="-10043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-10044" y="0"/>
            <a:ext cx="24404085" cy="13716000"/>
          </a:xfrm>
          <a:prstGeom prst="rect">
            <a:avLst/>
          </a:prstGeom>
          <a:solidFill>
            <a:schemeClr val="dk1">
              <a:alpha val="69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6503" y="1028601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7;p53">
            <a:extLst>
              <a:ext uri="{FF2B5EF4-FFF2-40B4-BE49-F238E27FC236}">
                <a16:creationId xmlns:a16="http://schemas.microsoft.com/office/drawing/2014/main" id="{5C6B885F-08D6-4B11-6060-93F914FDB0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Among those who’ve made changes to their spending/saving behavior, Boomers (52%) are much more likely than other generations to be spending rather than saving.</a:t>
            </a:r>
            <a:endParaRPr sz="4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Google Shape;188;p53">
            <a:extLst>
              <a:ext uri="{FF2B5EF4-FFF2-40B4-BE49-F238E27FC236}">
                <a16:creationId xmlns:a16="http://schemas.microsoft.com/office/drawing/2014/main" id="{7DF95B55-948B-B932-4F0A-0255E7964238}"/>
              </a:ext>
            </a:extLst>
          </p:cNvPr>
          <p:cNvSpPr txBox="1">
            <a:spLocks/>
          </p:cNvSpPr>
          <p:nvPr/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changes have you made to your spending or saving habits? Select all that apply.</a:t>
            </a:r>
          </a:p>
        </p:txBody>
      </p:sp>
      <p:graphicFrame>
        <p:nvGraphicFramePr>
          <p:cNvPr id="8" name="Google Shape;186;p53">
            <a:extLst>
              <a:ext uri="{FF2B5EF4-FFF2-40B4-BE49-F238E27FC236}">
                <a16:creationId xmlns:a16="http://schemas.microsoft.com/office/drawing/2014/main" id="{4D998638-AAC3-8B6F-7052-11F7D9BBC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80320"/>
              </p:ext>
            </p:extLst>
          </p:nvPr>
        </p:nvGraphicFramePr>
        <p:xfrm>
          <a:off x="6123514" y="4620445"/>
          <a:ext cx="12136968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719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82334776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More than half of the sample (55%) report having delayed purchases because of the high gas prices.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Are there purchases that you had planned to make in the past 6 months that you didn’t make because of the high prices of gas and other items?</a:t>
            </a:r>
          </a:p>
        </p:txBody>
      </p:sp>
    </p:spTree>
    <p:extLst>
      <p:ext uri="{BB962C8B-B14F-4D97-AF65-F5344CB8AC3E}">
        <p14:creationId xmlns:p14="http://schemas.microsoft.com/office/powerpoint/2010/main" val="189676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5891306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who have delayed purchases, 37% now feel more comfortable spending the money.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feel more comfortable making those purchases now than you did a month or two ago?</a:t>
            </a:r>
          </a:p>
        </p:txBody>
      </p:sp>
    </p:spTree>
    <p:extLst>
      <p:ext uri="{BB962C8B-B14F-4D97-AF65-F5344CB8AC3E}">
        <p14:creationId xmlns:p14="http://schemas.microsoft.com/office/powerpoint/2010/main" val="259135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28631191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categories that will benefit most from the relaxed spending behaviors are clothes and shoes (63%) and electronics (54%).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which of the following categories have you delayed purchases that you are comfortable making now?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2243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99440457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Nearly half of the respondents (49%) delayed personal travel because of inflation.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the past few months have you delayed personal travel or a vacation because of the high price of everyday items and travel?</a:t>
            </a:r>
          </a:p>
        </p:txBody>
      </p:sp>
    </p:spTree>
    <p:extLst>
      <p:ext uri="{BB962C8B-B14F-4D97-AF65-F5344CB8AC3E}">
        <p14:creationId xmlns:p14="http://schemas.microsoft.com/office/powerpoint/2010/main" val="321174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81204730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who have delayed travel, 1 in 3 (34%) now feel comfortable incurring the expense.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Are you comfortable enough now with the way prices are going to do the traveling you delayed?</a:t>
            </a:r>
          </a:p>
        </p:txBody>
      </p:sp>
    </p:spTree>
    <p:extLst>
      <p:ext uri="{BB962C8B-B14F-4D97-AF65-F5344CB8AC3E}">
        <p14:creationId xmlns:p14="http://schemas.microsoft.com/office/powerpoint/2010/main" val="234341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42740-E9CF-FD75-FB30-3D254CBA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13" b="9013"/>
          <a:stretch/>
        </p:blipFill>
        <p:spPr>
          <a:xfrm>
            <a:off x="13205637" y="-15591"/>
            <a:ext cx="11178363" cy="13731591"/>
          </a:xfrm>
          <a:prstGeom prst="rect">
            <a:avLst/>
          </a:prstGeom>
        </p:spPr>
      </p:pic>
      <p:sp>
        <p:nvSpPr>
          <p:cNvPr id="3" name="Google Shape;150;p2">
            <a:extLst>
              <a:ext uri="{FF2B5EF4-FFF2-40B4-BE49-F238E27FC236}">
                <a16:creationId xmlns:a16="http://schemas.microsoft.com/office/drawing/2014/main" id="{FBA2A82F-639E-A0FF-775A-8B9C1803EEEE}"/>
              </a:ext>
            </a:extLst>
          </p:cNvPr>
          <p:cNvSpPr/>
          <p:nvPr/>
        </p:nvSpPr>
        <p:spPr>
          <a:xfrm>
            <a:off x="13205636" y="0"/>
            <a:ext cx="11178364" cy="13731590"/>
          </a:xfrm>
          <a:prstGeom prst="rect">
            <a:avLst/>
          </a:prstGeom>
          <a:solidFill>
            <a:schemeClr val="dk1">
              <a:alpha val="17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771105356"/>
              </p:ext>
            </p:extLst>
          </p:nvPr>
        </p:nvGraphicFramePr>
        <p:xfrm>
          <a:off x="1206500" y="4457700"/>
          <a:ext cx="109855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0985501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Similar to lower ticket purchases and travel, 48% of respondents report having delayed a big-ticket purchase because of their financial concerns.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8" y="11946835"/>
            <a:ext cx="1098549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 delayed any major purchases (car, home improvements, etc.) because of concerns about the price of everyday items or the performance of your investments?</a:t>
            </a:r>
          </a:p>
        </p:txBody>
      </p:sp>
    </p:spTree>
    <p:extLst>
      <p:ext uri="{BB962C8B-B14F-4D97-AF65-F5344CB8AC3E}">
        <p14:creationId xmlns:p14="http://schemas.microsoft.com/office/powerpoint/2010/main" val="384392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82213065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who delayed big-ticket purchases, only 28% feel confident enough in their financial situation to incur the expense now.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Are you confident enough in what is happening to prices and your investments to go ahead and make those major purchases now?</a:t>
            </a:r>
          </a:p>
        </p:txBody>
      </p:sp>
    </p:spTree>
    <p:extLst>
      <p:ext uri="{BB962C8B-B14F-4D97-AF65-F5344CB8AC3E}">
        <p14:creationId xmlns:p14="http://schemas.microsoft.com/office/powerpoint/2010/main" val="411449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658829318"/>
              </p:ext>
            </p:extLst>
          </p:nvPr>
        </p:nvGraphicFramePr>
        <p:xfrm>
          <a:off x="1206495" y="5126935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8500402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72% of respondents who will continue to delay a major purchase are almost evenly split on how long prices will need to decline before they’re comfortable with the spending. 54% of respondents need prices to decline for 6 months or less while 46% need a downward trend of more than 6 months.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much longer do prices need to decline before you’ll be confident enough to make the major purchases that you’ve delayed?</a:t>
            </a:r>
          </a:p>
        </p:txBody>
      </p:sp>
    </p:spTree>
    <p:extLst>
      <p:ext uri="{BB962C8B-B14F-4D97-AF65-F5344CB8AC3E}">
        <p14:creationId xmlns:p14="http://schemas.microsoft.com/office/powerpoint/2010/main" val="327851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3041-BAC4-5345-8E50-84FE592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4" name="Google Shape;149;p2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3F41E664-23EC-4E4B-999B-AE27020FCCF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30" r="30"/>
          <a:stretch/>
        </p:blipFill>
        <p:spPr>
          <a:xfrm flipH="1"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2">
            <a:extLst>
              <a:ext uri="{FF2B5EF4-FFF2-40B4-BE49-F238E27FC236}">
                <a16:creationId xmlns:a16="http://schemas.microsoft.com/office/drawing/2014/main" id="{673619B8-648A-CE44-BE39-5C6635ED6EF6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oogle Shape;146;p2">
            <a:extLst>
              <a:ext uri="{FF2B5EF4-FFF2-40B4-BE49-F238E27FC236}">
                <a16:creationId xmlns:a16="http://schemas.microsoft.com/office/drawing/2014/main" id="{9893449C-63E1-0347-AD1A-FB976BCCC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755033"/>
              </p:ext>
            </p:extLst>
          </p:nvPr>
        </p:nvGraphicFramePr>
        <p:xfrm>
          <a:off x="1206500" y="4751388"/>
          <a:ext cx="7327900" cy="5566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863</a:t>
                      </a:r>
                      <a:endParaRPr lang="en-US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MOE ± 3.336%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5828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Panel: General Population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Collected: 8/12/22, 8/13/22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57;p33">
            <a:extLst>
              <a:ext uri="{FF2B5EF4-FFF2-40B4-BE49-F238E27FC236}">
                <a16:creationId xmlns:a16="http://schemas.microsoft.com/office/drawing/2014/main" id="{02A228FD-F8C3-E540-AEBC-F3D4D709B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4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50" b="7750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-2" y="0"/>
            <a:ext cx="24384000" cy="13716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686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43504958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17% of respondents reported considering a new home purchase last year that they did not make.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Did you consider buying or did you plan to buy a house in the past year?</a:t>
            </a:r>
          </a:p>
        </p:txBody>
      </p:sp>
    </p:spTree>
    <p:extLst>
      <p:ext uri="{BB962C8B-B14F-4D97-AF65-F5344CB8AC3E}">
        <p14:creationId xmlns:p14="http://schemas.microsoft.com/office/powerpoint/2010/main" val="169870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10189910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the many obstacles people faced, home prices (72%) and mortgage interest rates (63%) were the most concerning.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influential were the following in your decision to not purchase a new house?</a:t>
            </a:r>
          </a:p>
        </p:txBody>
      </p:sp>
    </p:spTree>
    <p:extLst>
      <p:ext uri="{BB962C8B-B14F-4D97-AF65-F5344CB8AC3E}">
        <p14:creationId xmlns:p14="http://schemas.microsoft.com/office/powerpoint/2010/main" val="325017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0A3F6-E78A-9ADF-95C0-39809D18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5" r="22865"/>
          <a:stretch/>
        </p:blipFill>
        <p:spPr>
          <a:xfrm>
            <a:off x="13205637" y="-15591"/>
            <a:ext cx="11178363" cy="13731591"/>
          </a:xfrm>
          <a:prstGeom prst="rect">
            <a:avLst/>
          </a:prstGeom>
        </p:spPr>
      </p:pic>
      <p:sp>
        <p:nvSpPr>
          <p:cNvPr id="2" name="Google Shape;150;p2">
            <a:extLst>
              <a:ext uri="{FF2B5EF4-FFF2-40B4-BE49-F238E27FC236}">
                <a16:creationId xmlns:a16="http://schemas.microsoft.com/office/drawing/2014/main" id="{6366004F-0FE4-C5B5-1860-B73FC43C012D}"/>
              </a:ext>
            </a:extLst>
          </p:cNvPr>
          <p:cNvSpPr/>
          <p:nvPr/>
        </p:nvSpPr>
        <p:spPr>
          <a:xfrm>
            <a:off x="13205636" y="-15591"/>
            <a:ext cx="11178364" cy="13731590"/>
          </a:xfrm>
          <a:prstGeom prst="rect">
            <a:avLst/>
          </a:prstGeom>
          <a:solidFill>
            <a:schemeClr val="dk1">
              <a:alpha val="21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35771213"/>
              </p:ext>
            </p:extLst>
          </p:nvPr>
        </p:nvGraphicFramePr>
        <p:xfrm>
          <a:off x="1206500" y="4457700"/>
          <a:ext cx="109855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0985501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Nearly half of the respondents (44%) feel home prices will continue to increase in the coming year while only 17% feel prices will decline.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49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What do you think will happen to the prices of houses in the area in which you’d like to live over the next year?</a:t>
            </a:r>
          </a:p>
        </p:txBody>
      </p:sp>
    </p:spTree>
    <p:extLst>
      <p:ext uri="{BB962C8B-B14F-4D97-AF65-F5344CB8AC3E}">
        <p14:creationId xmlns:p14="http://schemas.microsoft.com/office/powerpoint/2010/main" val="42617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9943500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1 in 5 potential buyers feels home prices need to decline 20% or more before they’ll be comfortable making a purchase.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much do housing prices have to decline for you to feel comfortable buying a house?</a:t>
            </a:r>
          </a:p>
        </p:txBody>
      </p:sp>
    </p:spTree>
    <p:extLst>
      <p:ext uri="{BB962C8B-B14F-4D97-AF65-F5344CB8AC3E}">
        <p14:creationId xmlns:p14="http://schemas.microsoft.com/office/powerpoint/2010/main" val="315160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14738610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Attitudes about the movement of interest rates in the coming months varies significantly. 35% expect rates to continue to rise while 21% expect they’ll decline and 44% expect them to remain the same. 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What do you think will happen to mortgage interest rates in the coming year?</a:t>
            </a:r>
          </a:p>
        </p:txBody>
      </p:sp>
    </p:spTree>
    <p:extLst>
      <p:ext uri="{BB962C8B-B14F-4D97-AF65-F5344CB8AC3E}">
        <p14:creationId xmlns:p14="http://schemas.microsoft.com/office/powerpoint/2010/main" val="425757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Prices and spending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More than 4 in 5 respondents (82%) have noticed the decline in prices at the gas pump.</a:t>
            </a:r>
          </a:p>
          <a:p>
            <a:r>
              <a:rPr lang="en-US" dirty="0"/>
              <a:t>40% of respondents expect to see gas prices continue to decline in the coming months while 31% expect gas prices to go back up.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declining gas prices are recognized, respondents are not seeing a decline in prices on other everyday items.</a:t>
            </a:r>
          </a:p>
          <a:p>
            <a:r>
              <a:rPr lang="en-US" dirty="0"/>
              <a:t>Only 1 person in 5 (20%) expects prices on everyday items to decline in the coming months.</a:t>
            </a:r>
          </a:p>
          <a:p>
            <a:r>
              <a:rPr lang="en-US" dirty="0"/>
              <a:t>As a result of the decline in gas prices, nearly one-third (31%) of respondents have changed their purchasing or saving strategy.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Among those who’ve made changes to their spending/saving behavior, Boomers (52%) are much more likely than other generations to be spending rather than saving.</a:t>
            </a:r>
          </a:p>
          <a:p>
            <a:r>
              <a:rPr lang="en-US" dirty="0"/>
              <a:t>More than half of the sample (55%) report having delayed purchases because of the high gas prices.</a:t>
            </a:r>
          </a:p>
          <a:p>
            <a:r>
              <a:rPr lang="en-US" dirty="0"/>
              <a:t>Among those who have delayed purchases, 37% now feel more comfortable spending the money.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2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Prices and spending – cont.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 categories that will benefit most from relaxed spending behaviors are clothes and shoes (63%) and electronics (54%).</a:t>
            </a:r>
          </a:p>
          <a:p>
            <a:r>
              <a:rPr lang="en-US" dirty="0"/>
              <a:t>Nearly half of the respondents (49%) delayed personal travel because of inflation.</a:t>
            </a:r>
          </a:p>
          <a:p>
            <a:pPr lvl="1"/>
            <a:r>
              <a:rPr lang="en-US" sz="2800" dirty="0"/>
              <a:t>Among those who have delayed travel, 1 in 3 (34%) now feel comfortable incurring the expense.</a:t>
            </a:r>
          </a:p>
          <a:p>
            <a:r>
              <a:rPr lang="en-US" dirty="0"/>
              <a:t>Similar to lower ticket purchases and travel, 48% of respondents report having delayed a big-ticket purchase because of their financial concerns. </a:t>
            </a:r>
          </a:p>
          <a:p>
            <a:pPr lvl="1"/>
            <a:r>
              <a:rPr lang="en-US" sz="2800" dirty="0"/>
              <a:t>Among those who have delayed big-ticket purchases, only 28% feel confident enough in their financial situation to incur the expense now.</a:t>
            </a:r>
          </a:p>
          <a:p>
            <a:r>
              <a:rPr lang="en-US" dirty="0"/>
              <a:t>The 72% of respondents who will continue to delay a major purchase are almost evenly split on how long prices will need to decline before they’re comfortable with the spending. 54% of respondents need prices to decline for 6 months or less while 46% need a downward trend of more than 6 months.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4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17% of respondents reported considering a new home purchase last year that they did not make.</a:t>
            </a:r>
          </a:p>
          <a:p>
            <a:pPr lvl="1"/>
            <a:r>
              <a:rPr lang="en-US" sz="2800" dirty="0"/>
              <a:t>Among the many obstacles people faced, home prices (72%) and mortgage interest rates (63%) were the most concerning.</a:t>
            </a:r>
          </a:p>
          <a:p>
            <a:r>
              <a:rPr lang="en-US" dirty="0"/>
              <a:t>Nearly half of the respondents (44%) feel home prices will continue to increase in the coming year while only 17% feel prices will decline.</a:t>
            </a:r>
          </a:p>
          <a:p>
            <a:r>
              <a:rPr lang="en-US" dirty="0"/>
              <a:t>1 in 5 potential buyers feels home prices need to decline 20% or more before they’ll be comfortable making a purchase.</a:t>
            </a:r>
          </a:p>
          <a:p>
            <a:r>
              <a:rPr lang="en-US" dirty="0"/>
              <a:t>Attitudes about the movement of interest rates in the coming months varies significantly. 35% expect rates to continue to rise while 21% expect they’ll decline and 44% expect them to remain the same.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155;p3">
            <a:extLst>
              <a:ext uri="{FF2B5EF4-FFF2-40B4-BE49-F238E27FC236}">
                <a16:creationId xmlns:a16="http://schemas.microsoft.com/office/drawing/2014/main" id="{02DD7996-7502-1D44-A082-2899F0C7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223595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09D9-838F-D349-891C-0F90AE20BF6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0299476" y="8975557"/>
            <a:ext cx="1844398" cy="780781"/>
          </a:xfrm>
        </p:spPr>
        <p:txBody>
          <a:bodyPr anchor="ctr"/>
          <a:lstStyle/>
          <a:p>
            <a:pPr algn="ctr"/>
            <a:r>
              <a:rPr lang="en-US" dirty="0"/>
              <a:t>24%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33D186-D5FA-4B49-8CA1-3945964629EC}"/>
              </a:ext>
            </a:extLst>
          </p:cNvPr>
          <p:cNvSpPr txBox="1">
            <a:spLocks/>
          </p:cNvSpPr>
          <p:nvPr/>
        </p:nvSpPr>
        <p:spPr>
          <a:xfrm>
            <a:off x="15577329" y="11053010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38%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136F79-A0B7-B643-823C-A864471468AA}"/>
              </a:ext>
            </a:extLst>
          </p:cNvPr>
          <p:cNvSpPr txBox="1">
            <a:spLocks/>
          </p:cNvSpPr>
          <p:nvPr/>
        </p:nvSpPr>
        <p:spPr>
          <a:xfrm>
            <a:off x="15769834" y="2034608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21%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6C912E-67A0-3D4B-B176-370FC0AB4E22}"/>
              </a:ext>
            </a:extLst>
          </p:cNvPr>
          <p:cNvSpPr txBox="1">
            <a:spLocks/>
          </p:cNvSpPr>
          <p:nvPr/>
        </p:nvSpPr>
        <p:spPr>
          <a:xfrm>
            <a:off x="21368528" y="3093303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17%</a:t>
            </a:r>
          </a:p>
        </p:txBody>
      </p:sp>
      <p:sp>
        <p:nvSpPr>
          <p:cNvPr id="14" name="Google Shape;64;p34">
            <a:extLst>
              <a:ext uri="{FF2B5EF4-FFF2-40B4-BE49-F238E27FC236}">
                <a16:creationId xmlns:a16="http://schemas.microsoft.com/office/drawing/2014/main" id="{69405211-7D94-934B-9AE1-511FDB392B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9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7;p4">
            <a:extLst>
              <a:ext uri="{FF2B5EF4-FFF2-40B4-BE49-F238E27FC236}">
                <a16:creationId xmlns:a16="http://schemas.microsoft.com/office/drawing/2014/main" id="{EE278B06-D417-404E-956C-C4E744252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63260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oogle Shape;168;p4">
            <a:extLst>
              <a:ext uri="{FF2B5EF4-FFF2-40B4-BE49-F238E27FC236}">
                <a16:creationId xmlns:a16="http://schemas.microsoft.com/office/drawing/2014/main" id="{36D6C752-1DD7-6349-B5DC-F22BFEE7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48999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169;p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779FEEAF-9808-824D-BDA1-BCFAD9B0E2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19"/>
            <a:ext cx="85344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" name="Google Shape;170;p4">
            <a:extLst>
              <a:ext uri="{FF2B5EF4-FFF2-40B4-BE49-F238E27FC236}">
                <a16:creationId xmlns:a16="http://schemas.microsoft.com/office/drawing/2014/main" id="{D9E2BE27-7746-A64C-B767-87EE40A9852A}"/>
              </a:ext>
            </a:extLst>
          </p:cNvPr>
          <p:cNvSpPr/>
          <p:nvPr/>
        </p:nvSpPr>
        <p:spPr>
          <a:xfrm>
            <a:off x="0" y="-27782"/>
            <a:ext cx="8534400" cy="13716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0F0823BC-C34E-CC4F-A51B-6DF176D464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4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50" b="7750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Prices and Spending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22538595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More than 4 in 5 respondents (82%) have noticed the decline in prices at the pump.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 noticed the price of gasoline has come down in the past month?</a:t>
            </a:r>
          </a:p>
        </p:txBody>
      </p:sp>
    </p:spTree>
    <p:extLst>
      <p:ext uri="{BB962C8B-B14F-4D97-AF65-F5344CB8AC3E}">
        <p14:creationId xmlns:p14="http://schemas.microsoft.com/office/powerpoint/2010/main" val="429292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53952967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40% of respondents expect to see gas prices continue to decline in the coming months while 31% expect gas prices to go back up.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What do you think will happen to the price of gas in the coming months?</a:t>
            </a:r>
          </a:p>
        </p:txBody>
      </p:sp>
    </p:spTree>
    <p:extLst>
      <p:ext uri="{BB962C8B-B14F-4D97-AF65-F5344CB8AC3E}">
        <p14:creationId xmlns:p14="http://schemas.microsoft.com/office/powerpoint/2010/main" val="25450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27C367-C68C-EA9B-B759-2C95BE81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91" r="22891"/>
          <a:stretch/>
        </p:blipFill>
        <p:spPr>
          <a:xfrm>
            <a:off x="13205637" y="-15591"/>
            <a:ext cx="11178363" cy="13731591"/>
          </a:xfrm>
          <a:prstGeom prst="rect">
            <a:avLst/>
          </a:prstGeom>
        </p:spPr>
      </p:pic>
      <p:sp>
        <p:nvSpPr>
          <p:cNvPr id="10" name="Google Shape;150;p2">
            <a:extLst>
              <a:ext uri="{FF2B5EF4-FFF2-40B4-BE49-F238E27FC236}">
                <a16:creationId xmlns:a16="http://schemas.microsoft.com/office/drawing/2014/main" id="{4CAE3DEA-5A18-67C7-A157-674CC6D7127E}"/>
              </a:ext>
            </a:extLst>
          </p:cNvPr>
          <p:cNvSpPr/>
          <p:nvPr/>
        </p:nvSpPr>
        <p:spPr>
          <a:xfrm>
            <a:off x="13205637" y="-15591"/>
            <a:ext cx="11178364" cy="13731590"/>
          </a:xfrm>
          <a:prstGeom prst="rect">
            <a:avLst/>
          </a:prstGeom>
          <a:solidFill>
            <a:schemeClr val="dk1">
              <a:alpha val="17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09855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prstClr val="black"/>
              </a:buClr>
            </a:pPr>
            <a:r>
              <a:rPr lang="en-US" b="1" dirty="0">
                <a:solidFill>
                  <a:schemeClr val="tx1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While declining gas prices are recognized, respondents are not seeing a decline on other everyday items.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 noticed a decline in the prices of everyday items like groceries, cleaning products, etc., that you purchase frequently?</a:t>
            </a:r>
          </a:p>
        </p:txBody>
      </p:sp>
      <p:graphicFrame>
        <p:nvGraphicFramePr>
          <p:cNvPr id="7" name="Google Shape;186;p53">
            <a:extLst>
              <a:ext uri="{FF2B5EF4-FFF2-40B4-BE49-F238E27FC236}">
                <a16:creationId xmlns:a16="http://schemas.microsoft.com/office/drawing/2014/main" id="{9A52C3FC-0DAE-80DC-F123-72084E52F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5017"/>
              </p:ext>
            </p:extLst>
          </p:nvPr>
        </p:nvGraphicFramePr>
        <p:xfrm>
          <a:off x="620622" y="4513060"/>
          <a:ext cx="12136968" cy="703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7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Only 1 person in 5 (20%) expects prices on everyday items to decline in the coming months.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What do you expect will happen to the price of everyday items in the coming months?</a:t>
            </a:r>
          </a:p>
        </p:txBody>
      </p:sp>
    </p:spTree>
    <p:extLst>
      <p:ext uri="{BB962C8B-B14F-4D97-AF65-F5344CB8AC3E}">
        <p14:creationId xmlns:p14="http://schemas.microsoft.com/office/powerpoint/2010/main" val="371843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1644</Words>
  <Application>Microsoft Macintosh PowerPoint</Application>
  <PresentationFormat>Custom</PresentationFormat>
  <Paragraphs>129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Helvetica Neue</vt:lpstr>
      <vt:lpstr>NTR</vt:lpstr>
      <vt:lpstr>Palatino</vt:lpstr>
      <vt:lpstr>Office Theme</vt:lpstr>
      <vt:lpstr>Home Retail Monitor</vt:lpstr>
      <vt:lpstr>Methodology</vt:lpstr>
      <vt:lpstr>PowerPoint Presentation</vt:lpstr>
      <vt:lpstr>PowerPoint Presentation</vt:lpstr>
      <vt:lpstr>Prices and Spending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Ketrow</dc:creator>
  <cp:lastModifiedBy>Chuck Mattina</cp:lastModifiedBy>
  <cp:revision>74</cp:revision>
  <dcterms:created xsi:type="dcterms:W3CDTF">2021-10-04T17:04:45Z</dcterms:created>
  <dcterms:modified xsi:type="dcterms:W3CDTF">2022-08-19T19:13:47Z</dcterms:modified>
</cp:coreProperties>
</file>