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505" r:id="rId6"/>
    <p:sldId id="433" r:id="rId7"/>
    <p:sldId id="502" r:id="rId8"/>
    <p:sldId id="522" r:id="rId9"/>
    <p:sldId id="523" r:id="rId10"/>
    <p:sldId id="524" r:id="rId11"/>
    <p:sldId id="508" r:id="rId12"/>
    <p:sldId id="510" r:id="rId13"/>
    <p:sldId id="473" r:id="rId14"/>
    <p:sldId id="511" r:id="rId15"/>
    <p:sldId id="512" r:id="rId16"/>
    <p:sldId id="513" r:id="rId17"/>
    <p:sldId id="514" r:id="rId18"/>
    <p:sldId id="515" r:id="rId19"/>
    <p:sldId id="536" r:id="rId20"/>
    <p:sldId id="525" r:id="rId21"/>
    <p:sldId id="526" r:id="rId22"/>
    <p:sldId id="527" r:id="rId23"/>
    <p:sldId id="537" r:id="rId24"/>
    <p:sldId id="529" r:id="rId25"/>
    <p:sldId id="530" r:id="rId26"/>
    <p:sldId id="531" r:id="rId27"/>
    <p:sldId id="516" r:id="rId28"/>
    <p:sldId id="517" r:id="rId29"/>
    <p:sldId id="263" r:id="rId30"/>
    <p:sldId id="535" r:id="rId31"/>
    <p:sldId id="533" r:id="rId32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E203"/>
    <a:srgbClr val="E136D0"/>
    <a:srgbClr val="7F7F7F"/>
    <a:srgbClr val="2B8CE1"/>
    <a:srgbClr val="F8F4E9"/>
    <a:srgbClr val="404040"/>
    <a:srgbClr val="FD8CE0"/>
    <a:srgbClr val="A0CB05"/>
    <a:srgbClr val="AFCC37"/>
    <a:srgbClr val="2187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69"/>
    <p:restoredTop sz="95782"/>
  </p:normalViewPr>
  <p:slideViewPr>
    <p:cSldViewPr snapToGrid="0" snapToObjects="1">
      <p:cViewPr varScale="1">
        <p:scale>
          <a:sx n="61" d="100"/>
          <a:sy n="61" d="100"/>
        </p:scale>
        <p:origin x="1160" y="2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879203974018125"/>
          <c:y val="0.16032501112005243"/>
          <c:w val="0.67263000275030305"/>
          <c:h val="0.672630002750303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Urbanicity</c:v>
                </c:pt>
              </c:strCache>
            </c:strRef>
          </c:tx>
          <c:spPr>
            <a:ln w="50800">
              <a:noFill/>
            </a:ln>
          </c:spPr>
          <c:dPt>
            <c:idx val="0"/>
            <c:bubble3D val="0"/>
            <c:spPr>
              <a:solidFill>
                <a:schemeClr val="bg1">
                  <a:lumMod val="50000"/>
                </a:scheme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F9-F646-91AA-AF0E056D62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BF9-F646-91AA-AF0E056D62BB}"/>
              </c:ext>
            </c:extLst>
          </c:dPt>
          <c:dPt>
            <c:idx val="2"/>
            <c:bubble3D val="0"/>
            <c:spPr>
              <a:solidFill>
                <a:schemeClr val="tx2">
                  <a:lumMod val="75000"/>
                  <a:lumOff val="25000"/>
                </a:scheme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BF9-F646-91AA-AF0E056D62BB}"/>
              </c:ext>
            </c:extLst>
          </c:dPt>
          <c:dLbls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400" b="1" i="0" u="none" strike="noStrike" kern="1200" baseline="0">
                      <a:solidFill>
                        <a:schemeClr val="tx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5BF9-F646-91AA-AF0E056D62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400" b="1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Urban</c:v>
                </c:pt>
                <c:pt idx="1">
                  <c:v>Suburban</c:v>
                </c:pt>
                <c:pt idx="2">
                  <c:v>Rural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0.33</c:v>
                </c:pt>
                <c:pt idx="1">
                  <c:v>0.47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BF9-F646-91AA-AF0E056D62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Feelings toward layout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of current home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layout is good the way it is</c:v>
                </c:pt>
                <c:pt idx="1">
                  <c:v>The layout needs some minor improvements</c:v>
                </c:pt>
                <c:pt idx="2">
                  <c:v>The layout does not work well at all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0.62</c:v>
                </c:pt>
                <c:pt idx="1">
                  <c:v>0.35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layout is good the way it is</c:v>
                </c:pt>
                <c:pt idx="1">
                  <c:v>The layout needs some minor improvements</c:v>
                </c:pt>
                <c:pt idx="2">
                  <c:v>The layout does not work well at all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0.39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layout is good the way it is</c:v>
                </c:pt>
                <c:pt idx="1">
                  <c:v>The layout needs some minor improvements</c:v>
                </c:pt>
                <c:pt idx="2">
                  <c:v>The layout does not work well at all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0.56000000000000005</c:v>
                </c:pt>
                <c:pt idx="1">
                  <c:v>0.4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layout is good the way it is</c:v>
                </c:pt>
                <c:pt idx="1">
                  <c:v>The layout needs some minor improvements</c:v>
                </c:pt>
                <c:pt idx="2">
                  <c:v>The layout does not work well at all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0.55000000000000004</c:v>
                </c:pt>
                <c:pt idx="1">
                  <c:v>0.43</c:v>
                </c:pt>
                <c:pt idx="2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layout is good the way it is</c:v>
                </c:pt>
                <c:pt idx="1">
                  <c:v>The layout needs some minor improvements</c:v>
                </c:pt>
                <c:pt idx="2">
                  <c:v>The layout does not work well at all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0.73</c:v>
                </c:pt>
                <c:pt idx="1">
                  <c:v>0.26</c:v>
                </c:pt>
                <c:pt idx="2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i="0" kern="1200" spc="0" baseline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Who had home improvements planned for first half of 2022 that were not completed</a:t>
            </a:r>
            <a:endParaRPr lang="en-US" sz="2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rising prices of gas and other basic products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0.12</c:v>
                </c:pt>
                <c:pt idx="2">
                  <c:v>0.24</c:v>
                </c:pt>
                <c:pt idx="3">
                  <c:v>0.35</c:v>
                </c:pt>
                <c:pt idx="4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0.05</c:v>
                </c:pt>
                <c:pt idx="1">
                  <c:v>0.11</c:v>
                </c:pt>
                <c:pt idx="2">
                  <c:v>0.2</c:v>
                </c:pt>
                <c:pt idx="3">
                  <c:v>0.31</c:v>
                </c:pt>
                <c:pt idx="4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0.05</c:v>
                </c:pt>
                <c:pt idx="1">
                  <c:v>7.0000000000000007E-2</c:v>
                </c:pt>
                <c:pt idx="2">
                  <c:v>0.22</c:v>
                </c:pt>
                <c:pt idx="3">
                  <c:v>0.39</c:v>
                </c:pt>
                <c:pt idx="4">
                  <c:v>0.27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0.05</c:v>
                </c:pt>
                <c:pt idx="1">
                  <c:v>0.17</c:v>
                </c:pt>
                <c:pt idx="2">
                  <c:v>0.2</c:v>
                </c:pt>
                <c:pt idx="3">
                  <c:v>0.42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0.14000000000000001</c:v>
                </c:pt>
                <c:pt idx="1">
                  <c:v>0.15</c:v>
                </c:pt>
                <c:pt idx="2">
                  <c:v>0.32</c:v>
                </c:pt>
                <c:pt idx="3">
                  <c:v>0.23</c:v>
                </c:pt>
                <c:pt idx="4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The rising prices of building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materials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0.04</c:v>
                </c:pt>
                <c:pt idx="1">
                  <c:v>0.1</c:v>
                </c:pt>
                <c:pt idx="2">
                  <c:v>0.18</c:v>
                </c:pt>
                <c:pt idx="3">
                  <c:v>0.39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0.1</c:v>
                </c:pt>
                <c:pt idx="1">
                  <c:v>0</c:v>
                </c:pt>
                <c:pt idx="2">
                  <c:v>0.28000000000000003</c:v>
                </c:pt>
                <c:pt idx="3">
                  <c:v>0.33</c:v>
                </c:pt>
                <c:pt idx="4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0.01</c:v>
                </c:pt>
                <c:pt idx="1">
                  <c:v>0.08</c:v>
                </c:pt>
                <c:pt idx="2">
                  <c:v>0.18</c:v>
                </c:pt>
                <c:pt idx="3">
                  <c:v>0.35</c:v>
                </c:pt>
                <c:pt idx="4">
                  <c:v>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0.02</c:v>
                </c:pt>
                <c:pt idx="1">
                  <c:v>0.1</c:v>
                </c:pt>
                <c:pt idx="2">
                  <c:v>0.14000000000000001</c:v>
                </c:pt>
                <c:pt idx="3">
                  <c:v>0.44</c:v>
                </c:pt>
                <c:pt idx="4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Not at all influential</c:v>
                </c:pt>
                <c:pt idx="1">
                  <c:v>Slightly influential</c:v>
                </c:pt>
                <c:pt idx="2">
                  <c:v>Somewhat influential</c:v>
                </c:pt>
                <c:pt idx="3">
                  <c:v>Very influential</c:v>
                </c:pt>
                <c:pt idx="4">
                  <c:v>Extremely influential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0.15</c:v>
                </c:pt>
                <c:pt idx="2">
                  <c:v>0.21</c:v>
                </c:pt>
                <c:pt idx="3">
                  <c:v>0.4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Expectation of when you’ll complete the home improvements you had planned for the first half of 2022 but delayed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improvements will be done this coming fall and winter</c:v>
                </c:pt>
                <c:pt idx="1">
                  <c:v>The improvements will be done next spring and summer</c:v>
                </c:pt>
                <c:pt idx="2">
                  <c:v>I don’t know when the improvements will be done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0.5</c:v>
                </c:pt>
                <c:pt idx="1">
                  <c:v>0.37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improvements will be done this coming fall and winter</c:v>
                </c:pt>
                <c:pt idx="1">
                  <c:v>The improvements will be done next spring and summer</c:v>
                </c:pt>
                <c:pt idx="2">
                  <c:v>I don’t know when the improvements will be done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0.46</c:v>
                </c:pt>
                <c:pt idx="1">
                  <c:v>0.5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improvements will be done this coming fall and winter</c:v>
                </c:pt>
                <c:pt idx="1">
                  <c:v>The improvements will be done next spring and summer</c:v>
                </c:pt>
                <c:pt idx="2">
                  <c:v>I don’t know when the improvements will be done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0.52</c:v>
                </c:pt>
                <c:pt idx="1">
                  <c:v>0.42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improvements will be done this coming fall and winter</c:v>
                </c:pt>
                <c:pt idx="1">
                  <c:v>The improvements will be done next spring and summer</c:v>
                </c:pt>
                <c:pt idx="2">
                  <c:v>I don’t know when the improvements will be done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0.53</c:v>
                </c:pt>
                <c:pt idx="1">
                  <c:v>0.28000000000000003</c:v>
                </c:pt>
                <c:pt idx="2">
                  <c:v>0.19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The improvements will be done this coming fall and winter</c:v>
                </c:pt>
                <c:pt idx="1">
                  <c:v>The improvements will be done next spring and summer</c:v>
                </c:pt>
                <c:pt idx="2">
                  <c:v>I don’t know when the improvements will be done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0.47</c:v>
                </c:pt>
                <c:pt idx="1">
                  <c:v>0.33</c:v>
                </c:pt>
                <c:pt idx="2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planned home improvements at beginning of year to complete this fall and winter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0.56999999999999995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Planned approach to the home improvements for this fall and winter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Go ahead with the improvements as planned</c:v>
                </c:pt>
                <c:pt idx="1">
                  <c:v>Go ahead with the improvements but look for ways to reduce the cost</c:v>
                </c:pt>
                <c:pt idx="2">
                  <c:v>Go ahead with some planned improvements but delay others</c:v>
                </c:pt>
                <c:pt idx="3">
                  <c:v>Delay all the home improvements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0.46</c:v>
                </c:pt>
                <c:pt idx="1">
                  <c:v>0.36</c:v>
                </c:pt>
                <c:pt idx="2">
                  <c:v>0.12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Go ahead with the improvements as planned</c:v>
                </c:pt>
                <c:pt idx="1">
                  <c:v>Go ahead with the improvements but look for ways to reduce the cost</c:v>
                </c:pt>
                <c:pt idx="2">
                  <c:v>Go ahead with some planned improvements but delay others</c:v>
                </c:pt>
                <c:pt idx="3">
                  <c:v>Delay all the home improvements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0.45</c:v>
                </c:pt>
                <c:pt idx="1">
                  <c:v>0.51</c:v>
                </c:pt>
                <c:pt idx="2">
                  <c:v>0.04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Go ahead with the improvements as planned</c:v>
                </c:pt>
                <c:pt idx="1">
                  <c:v>Go ahead with the improvements but look for ways to reduce the cost</c:v>
                </c:pt>
                <c:pt idx="2">
                  <c:v>Go ahead with some planned improvements but delay others</c:v>
                </c:pt>
                <c:pt idx="3">
                  <c:v>Delay all the home improvements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0.51</c:v>
                </c:pt>
                <c:pt idx="1">
                  <c:v>0.37</c:v>
                </c:pt>
                <c:pt idx="2">
                  <c:v>0.08</c:v>
                </c:pt>
                <c:pt idx="3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Go ahead with the improvements as planned</c:v>
                </c:pt>
                <c:pt idx="1">
                  <c:v>Go ahead with the improvements but look for ways to reduce the cost</c:v>
                </c:pt>
                <c:pt idx="2">
                  <c:v>Go ahead with some planned improvements but delay others</c:v>
                </c:pt>
                <c:pt idx="3">
                  <c:v>Delay all the home improvements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0.45</c:v>
                </c:pt>
                <c:pt idx="1">
                  <c:v>0.37</c:v>
                </c:pt>
                <c:pt idx="2">
                  <c:v>0.13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Go ahead with the improvements as planned</c:v>
                </c:pt>
                <c:pt idx="1">
                  <c:v>Go ahead with the improvements but look for ways to reduce the cost</c:v>
                </c:pt>
                <c:pt idx="2">
                  <c:v>Go ahead with some planned improvements but delay others</c:v>
                </c:pt>
                <c:pt idx="3">
                  <c:v>Delay all the home improvements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0.39</c:v>
                </c:pt>
                <c:pt idx="1">
                  <c:v>0.28000000000000003</c:v>
                </c:pt>
                <c:pt idx="2">
                  <c:v>0.19</c:v>
                </c:pt>
                <c:pt idx="3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have experienced a rent increase in the past year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Increase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in rent over the past year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5% or less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0.27</c:v>
                </c:pt>
                <c:pt idx="1">
                  <c:v>0.42</c:v>
                </c:pt>
                <c:pt idx="2">
                  <c:v>0.16</c:v>
                </c:pt>
                <c:pt idx="3">
                  <c:v>0.09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5% or less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0.17</c:v>
                </c:pt>
                <c:pt idx="1">
                  <c:v>0.52</c:v>
                </c:pt>
                <c:pt idx="2">
                  <c:v>0.17</c:v>
                </c:pt>
                <c:pt idx="3">
                  <c:v>0.13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5% or less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0.32</c:v>
                </c:pt>
                <c:pt idx="1">
                  <c:v>0.33</c:v>
                </c:pt>
                <c:pt idx="2">
                  <c:v>0.18</c:v>
                </c:pt>
                <c:pt idx="3">
                  <c:v>0.1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5% or less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0.28000000000000003</c:v>
                </c:pt>
                <c:pt idx="1">
                  <c:v>0.46</c:v>
                </c:pt>
                <c:pt idx="2">
                  <c:v>7.0000000000000007E-2</c:v>
                </c:pt>
                <c:pt idx="3">
                  <c:v>0.11</c:v>
                </c:pt>
                <c:pt idx="4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5% or less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0.24</c:v>
                </c:pt>
                <c:pt idx="1">
                  <c:v>0.43</c:v>
                </c:pt>
                <c:pt idx="2">
                  <c:v>0.24</c:v>
                </c:pt>
                <c:pt idx="3">
                  <c:v>0.02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had to move due to inability to afford their rent increase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Generation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11982338814378"/>
          <c:y val="0.12065272475421467"/>
          <c:w val="0.80070705604090853"/>
          <c:h val="0.751974562720605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Generation</c:v>
                </c:pt>
              </c:strCache>
            </c:strRef>
          </c:tx>
          <c:spPr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2B8CE0">
                  <a:lumMod val="50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60-194C-B321-A7AD5C796FEC}"/>
              </c:ext>
            </c:extLst>
          </c:dPt>
          <c:dPt>
            <c:idx val="1"/>
            <c:bubble3D val="0"/>
            <c:spPr>
              <a:solidFill>
                <a:srgbClr val="85A904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60-194C-B321-A7AD5C796FEC}"/>
              </c:ext>
            </c:extLst>
          </c:dPt>
          <c:dPt>
            <c:idx val="2"/>
            <c:bubble3D val="0"/>
            <c:spPr>
              <a:solidFill>
                <a:srgbClr val="000000">
                  <a:lumMod val="75000"/>
                  <a:lumOff val="25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D60-194C-B321-A7AD5C796FEC}"/>
              </c:ext>
            </c:extLst>
          </c:dPt>
          <c:dPt>
            <c:idx val="3"/>
            <c:bubble3D val="0"/>
            <c:spPr>
              <a:solidFill>
                <a:srgbClr val="B2E205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D60-194C-B321-A7AD5C796F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0" i="0" u="none" strike="noStrike" kern="1200" baseline="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Gen Z</c:v>
                </c:pt>
                <c:pt idx="1">
                  <c:v>Millennial</c:v>
                </c:pt>
                <c:pt idx="2">
                  <c:v>Gen X</c:v>
                </c:pt>
                <c:pt idx="3">
                  <c:v>Boomer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0.11</c:v>
                </c:pt>
                <c:pt idx="1">
                  <c:v>0.32</c:v>
                </c:pt>
                <c:pt idx="2">
                  <c:v>0.27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D60-194C-B321-A7AD5C796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b="0" i="0" kern="1200" spc="0" baseline="0" dirty="0">
                <a:solidFill>
                  <a:srgbClr val="59595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% Who believe the increase in rent was unfair</a:t>
            </a:r>
            <a:endParaRPr lang="en-US" sz="28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expect their rent will increase in the coming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Expected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amount rent will increase in the coming year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than 5%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0.32</c:v>
                </c:pt>
                <c:pt idx="1">
                  <c:v>0.47</c:v>
                </c:pt>
                <c:pt idx="2">
                  <c:v>0.11</c:v>
                </c:pt>
                <c:pt idx="3">
                  <c:v>0.05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than 5%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0.17</c:v>
                </c:pt>
                <c:pt idx="1">
                  <c:v>0.65</c:v>
                </c:pt>
                <c:pt idx="2">
                  <c:v>0.13</c:v>
                </c:pt>
                <c:pt idx="3">
                  <c:v>0</c:v>
                </c:pt>
                <c:pt idx="4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than 5%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0.35</c:v>
                </c:pt>
                <c:pt idx="1">
                  <c:v>0.4</c:v>
                </c:pt>
                <c:pt idx="2">
                  <c:v>0.16</c:v>
                </c:pt>
                <c:pt idx="3">
                  <c:v>7.0000000000000007E-2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than 5%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0.41</c:v>
                </c:pt>
                <c:pt idx="1">
                  <c:v>0.38</c:v>
                </c:pt>
                <c:pt idx="2">
                  <c:v>0.1</c:v>
                </c:pt>
                <c:pt idx="3">
                  <c:v>0.03</c:v>
                </c:pt>
                <c:pt idx="4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Less than 5%</c:v>
                </c:pt>
                <c:pt idx="1">
                  <c:v>6-10%</c:v>
                </c:pt>
                <c:pt idx="2">
                  <c:v>11-15%</c:v>
                </c:pt>
                <c:pt idx="3">
                  <c:v>16-20%</c:v>
                </c:pt>
                <c:pt idx="4">
                  <c:v>More than 20%</c:v>
                </c:pt>
              </c:strCache>
            </c:strRef>
          </c:cat>
          <c:val>
            <c:numRef>
              <c:f>Sheet1!$F$2:$F$6</c:f>
              <c:numCache>
                <c:formatCode>0%</c:formatCode>
                <c:ptCount val="5"/>
                <c:pt idx="0">
                  <c:v>0.25</c:v>
                </c:pt>
                <c:pt idx="1">
                  <c:v>0.56000000000000005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Affordability of anticipated rent increase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but we'll have to make changes to our other spending and/or saving</c:v>
                </c:pt>
                <c:pt idx="1">
                  <c:v>No, we'll have to move</c:v>
                </c:pt>
                <c:pt idx="2">
                  <c:v>Yes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0.48</c:v>
                </c:pt>
                <c:pt idx="1">
                  <c:v>0.27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but we'll have to make changes to our other spending and/or saving</c:v>
                </c:pt>
                <c:pt idx="1">
                  <c:v>No, we'll have to move</c:v>
                </c:pt>
                <c:pt idx="2">
                  <c:v>Yes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0.42</c:v>
                </c:pt>
                <c:pt idx="1">
                  <c:v>0.2</c:v>
                </c:pt>
                <c:pt idx="2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but we'll have to make changes to our other spending and/or saving</c:v>
                </c:pt>
                <c:pt idx="1">
                  <c:v>No, we'll have to move</c:v>
                </c:pt>
                <c:pt idx="2">
                  <c:v>Yes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0.51</c:v>
                </c:pt>
                <c:pt idx="1">
                  <c:v>0.26</c:v>
                </c:pt>
                <c:pt idx="2">
                  <c:v>0.23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but we'll have to make changes to our other spending and/or saving</c:v>
                </c:pt>
                <c:pt idx="1">
                  <c:v>No, we'll have to move</c:v>
                </c:pt>
                <c:pt idx="2">
                  <c:v>Yes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0.46</c:v>
                </c:pt>
                <c:pt idx="1">
                  <c:v>0.33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but we'll have to make changes to our other spending and/or saving</c:v>
                </c:pt>
                <c:pt idx="1">
                  <c:v>No, we'll have to move</c:v>
                </c:pt>
                <c:pt idx="2">
                  <c:v>Yes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0.5</c:v>
                </c:pt>
                <c:pt idx="1">
                  <c:v>0.26</c:v>
                </c:pt>
                <c:pt idx="2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% Who plan</a:t>
            </a:r>
            <a:r>
              <a:rPr lang="en-US" sz="2800" baseline="0" dirty="0">
                <a:latin typeface="Arial" panose="020B0604020202020204" pitchFamily="34" charset="0"/>
                <a:cs typeface="Arial" panose="020B0604020202020204" pitchFamily="34" charset="0"/>
              </a:rPr>
              <a:t> to own a home someday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Expected length of time until able to purchase a home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 years or less</c:v>
                </c:pt>
                <c:pt idx="1">
                  <c:v>3-5 years</c:v>
                </c:pt>
                <c:pt idx="2">
                  <c:v>6-10 years</c:v>
                </c:pt>
                <c:pt idx="3">
                  <c:v>More than 10 years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0.34</c:v>
                </c:pt>
                <c:pt idx="1">
                  <c:v>0.42</c:v>
                </c:pt>
                <c:pt idx="2">
                  <c:v>0.18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 years or less</c:v>
                </c:pt>
                <c:pt idx="1">
                  <c:v>3-5 years</c:v>
                </c:pt>
                <c:pt idx="2">
                  <c:v>6-10 years</c:v>
                </c:pt>
                <c:pt idx="3">
                  <c:v>More than 10 years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0.4</c:v>
                </c:pt>
                <c:pt idx="2">
                  <c:v>0.24</c:v>
                </c:pt>
                <c:pt idx="3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 years or less</c:v>
                </c:pt>
                <c:pt idx="1">
                  <c:v>3-5 years</c:v>
                </c:pt>
                <c:pt idx="2">
                  <c:v>6-10 years</c:v>
                </c:pt>
                <c:pt idx="3">
                  <c:v>More than 10 years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0.35</c:v>
                </c:pt>
                <c:pt idx="1">
                  <c:v>0.43</c:v>
                </c:pt>
                <c:pt idx="2">
                  <c:v>0.17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 years or less</c:v>
                </c:pt>
                <c:pt idx="1">
                  <c:v>3-5 years</c:v>
                </c:pt>
                <c:pt idx="2">
                  <c:v>6-10 years</c:v>
                </c:pt>
                <c:pt idx="3">
                  <c:v>More than 10 years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0.32</c:v>
                </c:pt>
                <c:pt idx="1">
                  <c:v>0.43</c:v>
                </c:pt>
                <c:pt idx="2">
                  <c:v>0.17</c:v>
                </c:pt>
                <c:pt idx="3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2 years or less</c:v>
                </c:pt>
                <c:pt idx="1">
                  <c:v>3-5 years</c:v>
                </c:pt>
                <c:pt idx="2">
                  <c:v>6-10 years</c:v>
                </c:pt>
                <c:pt idx="3">
                  <c:v>More than 10 years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0.45</c:v>
                </c:pt>
                <c:pt idx="1">
                  <c:v>0.35</c:v>
                </c:pt>
                <c:pt idx="2">
                  <c:v>0.2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US" dirty="0">
                <a:solidFill>
                  <a:schemeClr val="bg1"/>
                </a:solidFill>
              </a:rPr>
              <a:t>Gender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911982338814378"/>
          <c:y val="0.12065272475421467"/>
          <c:w val="0.80070705604090853"/>
          <c:h val="0.7519745627206059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Gender</c:v>
                </c:pt>
              </c:strCache>
            </c:strRef>
          </c:tx>
          <c:spPr>
            <a:solidFill>
              <a:srgbClr val="FA7F24"/>
            </a:solidFill>
            <a:ln w="50800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57AEF7">
                  <a:lumMod val="75000"/>
                </a:srgbClr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C2F-5B4A-A95F-B91645EC603E}"/>
              </c:ext>
            </c:extLst>
          </c:dPt>
          <c:dPt>
            <c:idx val="1"/>
            <c:bubble3D val="0"/>
            <c:spPr>
              <a:solidFill>
                <a:srgbClr val="F7F3E9"/>
              </a:solidFill>
              <a:ln w="5080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C2F-5B4A-A95F-B91645EC603E}"/>
              </c:ext>
            </c:extLst>
          </c:dPt>
          <c:dPt>
            <c:idx val="2"/>
            <c:bubble3D val="0"/>
            <c:spPr>
              <a:solidFill>
                <a:srgbClr val="FA7F24"/>
              </a:solidFill>
              <a:ln w="508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2F-5B4A-A95F-B91645EC603E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0" i="0" u="none" strike="noStrike" kern="1200" baseline="0">
                      <a:solidFill>
                        <a:schemeClr val="bg1"/>
                      </a:solidFill>
                      <a:latin typeface="+mj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CC2F-5B4A-A95F-B91645EC6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tx2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0.49</c:v>
                </c:pt>
                <c:pt idx="1">
                  <c:v>0.51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C2F-5B4A-A95F-B91645EC60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Amount home value has</a:t>
            </a:r>
            <a:r>
              <a:rPr lang="en-US" baseline="0" dirty="0"/>
              <a:t> changed in the past 2 years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Decreased more than 20%</c:v>
                </c:pt>
                <c:pt idx="1">
                  <c:v>Decreased 11-20%</c:v>
                </c:pt>
                <c:pt idx="2">
                  <c:v>Decreased 1-10%</c:v>
                </c:pt>
                <c:pt idx="3">
                  <c:v>Stayed about the same</c:v>
                </c:pt>
                <c:pt idx="4">
                  <c:v>Increased 1-10%</c:v>
                </c:pt>
                <c:pt idx="5">
                  <c:v>Increased 11-20%</c:v>
                </c:pt>
                <c:pt idx="6">
                  <c:v>Increased more than 20%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0.03</c:v>
                </c:pt>
                <c:pt idx="2">
                  <c:v>0.05</c:v>
                </c:pt>
                <c:pt idx="3">
                  <c:v>0.18</c:v>
                </c:pt>
                <c:pt idx="4">
                  <c:v>0.24</c:v>
                </c:pt>
                <c:pt idx="5">
                  <c:v>0.3</c:v>
                </c:pt>
                <c:pt idx="6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Expected amount home value will change in the coming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Decrease more than 20%</c:v>
                </c:pt>
                <c:pt idx="1">
                  <c:v>Decrease 11-20%</c:v>
                </c:pt>
                <c:pt idx="2">
                  <c:v>Decrease 1-10%</c:v>
                </c:pt>
                <c:pt idx="3">
                  <c:v>Stay about the same</c:v>
                </c:pt>
                <c:pt idx="4">
                  <c:v>Increase 1-10%</c:v>
                </c:pt>
                <c:pt idx="5">
                  <c:v>Increase 11-20%</c:v>
                </c:pt>
                <c:pt idx="6">
                  <c:v>Increase more than 20%</c:v>
                </c:pt>
              </c:strCache>
            </c:strRef>
          </c:cat>
          <c:val>
            <c:numRef>
              <c:f>Sheet1!$B$2:$B$8</c:f>
              <c:numCache>
                <c:formatCode>0%</c:formatCode>
                <c:ptCount val="7"/>
                <c:pt idx="0">
                  <c:v>0.02</c:v>
                </c:pt>
                <c:pt idx="1">
                  <c:v>0.03</c:v>
                </c:pt>
                <c:pt idx="2">
                  <c:v>0.14000000000000001</c:v>
                </c:pt>
                <c:pt idx="3">
                  <c:v>0.32</c:v>
                </c:pt>
                <c:pt idx="4">
                  <c:v>0.31</c:v>
                </c:pt>
                <c:pt idx="5">
                  <c:v>0.12</c:v>
                </c:pt>
                <c:pt idx="6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Home:</a:t>
            </a:r>
            <a:r>
              <a:rPr lang="en-US" baseline="0" dirty="0"/>
              <a:t> Expense vs Investment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 house is an expense</c:v>
                </c:pt>
                <c:pt idx="2">
                  <c:v>Neutral</c:v>
                </c:pt>
                <c:pt idx="4">
                  <c:v>My house is an investment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0.1</c:v>
                </c:pt>
                <c:pt idx="3">
                  <c:v>0.43</c:v>
                </c:pt>
                <c:pt idx="4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Home repair:</a:t>
            </a:r>
            <a:r>
              <a:rPr lang="en-US" baseline="0" dirty="0"/>
              <a:t> Routine maintenance vs Only when needed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I do routine maintenance on a regular schedule</c:v>
                </c:pt>
                <c:pt idx="2">
                  <c:v>Neutral</c:v>
                </c:pt>
                <c:pt idx="4">
                  <c:v>I only fix things when they’re broken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0.23</c:v>
                </c:pt>
                <c:pt idx="1">
                  <c:v>0.35</c:v>
                </c:pt>
                <c:pt idx="2">
                  <c:v>0.1</c:v>
                </c:pt>
                <c:pt idx="3">
                  <c:v>0.25</c:v>
                </c:pt>
                <c:pt idx="4">
                  <c:v>7.0000000000000007E-2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Home:</a:t>
            </a:r>
            <a:r>
              <a:rPr lang="en-US" baseline="0" dirty="0"/>
              <a:t> Relaxing get away vs Gathering place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583815028901737E-3"/>
          <c:y val="9.9068901303538182E-2"/>
          <c:w val="0.9872832369942196"/>
          <c:h val="0.669167583102391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My home is a place to relax and get away from it all</c:v>
                </c:pt>
                <c:pt idx="2">
                  <c:v>Neutral</c:v>
                </c:pt>
                <c:pt idx="4">
                  <c:v>My home is a place to entertain family and friends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0.31</c:v>
                </c:pt>
                <c:pt idx="1">
                  <c:v>0.37</c:v>
                </c:pt>
                <c:pt idx="2">
                  <c:v>0.12</c:v>
                </c:pt>
                <c:pt idx="3">
                  <c:v>0.14000000000000001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Feelings toward current home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00000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All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My house needs some minor improvements</c:v>
                </c:pt>
                <c:pt idx="1">
                  <c:v>I like my house just the way it is</c:v>
                </c:pt>
                <c:pt idx="2">
                  <c:v>My house needs major improvements</c:v>
                </c:pt>
                <c:pt idx="3">
                  <c:v>My house will never satisfy me, I will have to move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0.51</c:v>
                </c:pt>
                <c:pt idx="1">
                  <c:v>0.38</c:v>
                </c:pt>
                <c:pt idx="2">
                  <c:v>0.1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454E-842D-A82A76D24AE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Gen Z</c:v>
                </c:pt>
              </c:strCache>
            </c:strRef>
          </c:tx>
          <c:spPr>
            <a:solidFill>
              <a:srgbClr val="10467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My house needs some minor improvements</c:v>
                </c:pt>
                <c:pt idx="1">
                  <c:v>I like my house just the way it is</c:v>
                </c:pt>
                <c:pt idx="2">
                  <c:v>My house needs major improvements</c:v>
                </c:pt>
                <c:pt idx="3">
                  <c:v>My house will never satisfy me, I will have to move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0.33</c:v>
                </c:pt>
                <c:pt idx="1">
                  <c:v>0.52</c:v>
                </c:pt>
                <c:pt idx="2">
                  <c:v>0.1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34-454E-842D-A82A76D24AE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Millennial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My house needs some minor improvements</c:v>
                </c:pt>
                <c:pt idx="1">
                  <c:v>I like my house just the way it is</c:v>
                </c:pt>
                <c:pt idx="2">
                  <c:v>My house needs major improvements</c:v>
                </c:pt>
                <c:pt idx="3">
                  <c:v>My house will never satisfy me, I will have to move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0.47</c:v>
                </c:pt>
                <c:pt idx="1">
                  <c:v>0.43</c:v>
                </c:pt>
                <c:pt idx="2">
                  <c:v>0.09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234-454E-842D-A82A76D24AE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Gen X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My house needs some minor improvements</c:v>
                </c:pt>
                <c:pt idx="1">
                  <c:v>I like my house just the way it is</c:v>
                </c:pt>
                <c:pt idx="2">
                  <c:v>My house needs major improvements</c:v>
                </c:pt>
                <c:pt idx="3">
                  <c:v>My house will never satisfy me, I will have to move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0.6</c:v>
                </c:pt>
                <c:pt idx="1">
                  <c:v>0.28000000000000003</c:v>
                </c:pt>
                <c:pt idx="2">
                  <c:v>0.11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34-454E-842D-A82A76D24AE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Boomer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My house needs some minor improvements</c:v>
                </c:pt>
                <c:pt idx="1">
                  <c:v>I like my house just the way it is</c:v>
                </c:pt>
                <c:pt idx="2">
                  <c:v>My house needs major improvements</c:v>
                </c:pt>
                <c:pt idx="3">
                  <c:v>My house will never satisfy me, I will have to move</c:v>
                </c:pt>
              </c:strCache>
            </c:strRef>
          </c:cat>
          <c:val>
            <c:numRef>
              <c:f>Sheet1!$F$2:$F$5</c:f>
              <c:numCache>
                <c:formatCode>0%</c:formatCode>
                <c:ptCount val="4"/>
                <c:pt idx="0">
                  <c:v>0.52</c:v>
                </c:pt>
                <c:pt idx="1">
                  <c:v>0.38</c:v>
                </c:pt>
                <c:pt idx="2">
                  <c:v>0.09</c:v>
                </c:pt>
                <c:pt idx="3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34-454E-842D-A82A76D24A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72475263"/>
        <c:axId val="1872011903"/>
      </c:barChart>
      <c:catAx>
        <c:axId val="1872475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2011903"/>
        <c:crosses val="autoZero"/>
        <c:auto val="1"/>
        <c:lblAlgn val="ctr"/>
        <c:lblOffset val="100"/>
        <c:noMultiLvlLbl val="0"/>
      </c:catAx>
      <c:valAx>
        <c:axId val="1872011903"/>
        <c:scaling>
          <c:orientation val="minMax"/>
          <c:max val="1"/>
        </c:scaling>
        <c:delete val="1"/>
        <c:axPos val="l"/>
        <c:numFmt formatCode="0%" sourceLinked="1"/>
        <c:majorTickMark val="out"/>
        <c:minorTickMark val="none"/>
        <c:tickLblPos val="nextTo"/>
        <c:crossAx val="1872475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162DC5-9237-1648-B708-F6D05492BE26}" type="datetimeFigureOut">
              <a:rPr lang="en-US" smtClean="0"/>
              <a:t>9/2/22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7055C-44E0-B643-843B-78343DB94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6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7055C-44E0-B643-843B-78343DB944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06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7055C-44E0-B643-843B-78343DB944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7055C-44E0-B643-843B-78343DB9445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88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39;p1">
            <a:extLst>
              <a:ext uri="{FF2B5EF4-FFF2-40B4-BE49-F238E27FC236}">
                <a16:creationId xmlns:a16="http://schemas.microsoft.com/office/drawing/2014/main" id="{AF14E92C-088B-1D48-B671-5B340D77A236}"/>
              </a:ext>
            </a:extLst>
          </p:cNvPr>
          <p:cNvSpPr txBox="1">
            <a:spLocks/>
          </p:cNvSpPr>
          <p:nvPr userDrawn="1"/>
        </p:nvSpPr>
        <p:spPr>
          <a:xfrm>
            <a:off x="8521700" y="11255452"/>
            <a:ext cx="12814300" cy="149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alatino"/>
              <a:ea typeface="Palatino"/>
              <a:sym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1152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83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4A0FA-EF28-BE4A-AAFB-452826411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03473-A8EF-5D48-B3FC-D5DEF7883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C1ABF-8E5C-844F-8EE6-1A3B03A3C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1438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38BC-1DA2-6247-B053-D5864061B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FE9746-E7BB-274D-A4EE-FA9ABA938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D3D05-9F70-5B4C-A237-86D00260D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9351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D685-F2CD-0E49-A890-5612328F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BEC3E7-EE5D-B84A-804F-C0A8700DD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9473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F1B1CF-25D5-934D-B148-3BA677819B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1F2F8-59BD-A348-B88D-F0B48C5DB2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477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33">
            <a:extLst>
              <a:ext uri="{FF2B5EF4-FFF2-40B4-BE49-F238E27FC236}">
                <a16:creationId xmlns:a16="http://schemas.microsoft.com/office/drawing/2014/main" id="{ABEE46A5-E06F-4B4C-AD90-1F5FDE2E3D1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;p33">
            <a:extLst>
              <a:ext uri="{FF2B5EF4-FFF2-40B4-BE49-F238E27FC236}">
                <a16:creationId xmlns:a16="http://schemas.microsoft.com/office/drawing/2014/main" id="{F0C96193-CA67-7B48-9EE6-EFEC694C9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1098375"/>
            <a:ext cx="5499104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5;p33">
            <a:extLst>
              <a:ext uri="{FF2B5EF4-FFF2-40B4-BE49-F238E27FC236}">
                <a16:creationId xmlns:a16="http://schemas.microsoft.com/office/drawing/2014/main" id="{6A2D8C67-6F66-1442-B141-63D6ABF58F4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5" name="Google Shape;57;p33">
            <a:extLst>
              <a:ext uri="{FF2B5EF4-FFF2-40B4-BE49-F238E27FC236}">
                <a16:creationId xmlns:a16="http://schemas.microsoft.com/office/drawing/2014/main" id="{F9BFA9F3-964E-2448-B7A7-211D4A22C7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723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46019-F012-FF4A-BE1A-CDD5DC59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C1F5-CFD9-434D-8A27-A32AAE92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9115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FED7-9FC4-1E4E-A1C0-E055732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A1AA3-1450-8B4A-BFED-A9475C46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1757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04B-2BA7-E64C-A135-23A1ECD3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B313-821F-D54A-A69E-2C6C7070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D576E-046A-3748-A4CB-30DDFF6AA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097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86E3-E83F-3D4E-803D-7039C23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0484-64E9-0B4B-8A8A-A55195A0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3612-8ABA-5F4E-9809-A2A6AA0A5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A23B9-77DB-634B-B8AD-3AEB98C1E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AB988-24E6-4B42-8C06-6F1B443BE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5232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8;p33">
            <a:extLst>
              <a:ext uri="{FF2B5EF4-FFF2-40B4-BE49-F238E27FC236}">
                <a16:creationId xmlns:a16="http://schemas.microsoft.com/office/drawing/2014/main" id="{ABEE46A5-E06F-4B4C-AD90-1F5FDE2E3D1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6;p33">
            <a:extLst>
              <a:ext uri="{FF2B5EF4-FFF2-40B4-BE49-F238E27FC236}">
                <a16:creationId xmlns:a16="http://schemas.microsoft.com/office/drawing/2014/main" id="{F0C96193-CA67-7B48-9EE6-EFEC694C901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1098375"/>
            <a:ext cx="5499104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Google Shape;55;p33">
            <a:extLst>
              <a:ext uri="{FF2B5EF4-FFF2-40B4-BE49-F238E27FC236}">
                <a16:creationId xmlns:a16="http://schemas.microsoft.com/office/drawing/2014/main" id="{6A2D8C67-6F66-1442-B141-63D6ABF58F45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5" name="Google Shape;57;p33">
            <a:extLst>
              <a:ext uri="{FF2B5EF4-FFF2-40B4-BE49-F238E27FC236}">
                <a16:creationId xmlns:a16="http://schemas.microsoft.com/office/drawing/2014/main" id="{F9BFA9F3-964E-2448-B7A7-211D4A22C7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789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0987-95CC-914D-BC2D-3E3653F3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717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CCF5-E690-E14C-A4EF-3281A58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389C-9B22-144F-858B-C326AC65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1EDB-3CE9-F34E-93F9-0A88CABD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6791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59A1-3484-8B4A-8030-82E8EA7F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B4DF0-68CE-D149-B5D8-87F9BF403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A884-3CFD-B545-B6FB-0BF778931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21947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21B-E0FA-6B49-ADF4-0AB58BC7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DB76C-5870-6F42-89A4-08A4F8DC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001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AD2C9-D085-0F4B-8D2B-508F2708F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51C7D-80D7-E04E-86B3-1DB29862B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0950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;p31">
            <a:extLst>
              <a:ext uri="{FF2B5EF4-FFF2-40B4-BE49-F238E27FC236}">
                <a16:creationId xmlns:a16="http://schemas.microsoft.com/office/drawing/2014/main" id="{7591741F-2AC3-634E-BCF8-D28297336B5D}"/>
              </a:ext>
            </a:extLst>
          </p:cNvPr>
          <p:cNvSpPr txBox="1">
            <a:spLocks/>
          </p:cNvSpPr>
          <p:nvPr userDrawn="1"/>
        </p:nvSpPr>
        <p:spPr>
          <a:xfrm>
            <a:off x="8534400" y="8484334"/>
            <a:ext cx="12814300" cy="14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Palatino"/>
                <a:sym typeface="Palatino"/>
              </a:rPr>
              <a:t>Click to add text</a:t>
            </a:r>
          </a:p>
        </p:txBody>
      </p:sp>
      <p:sp>
        <p:nvSpPr>
          <p:cNvPr id="18" name="Google Shape;14;p31">
            <a:extLst>
              <a:ext uri="{FF2B5EF4-FFF2-40B4-BE49-F238E27FC236}">
                <a16:creationId xmlns:a16="http://schemas.microsoft.com/office/drawing/2014/main" id="{35E339EC-D238-3844-85BA-4BA165CBAA99}"/>
              </a:ext>
            </a:extLst>
          </p:cNvPr>
          <p:cNvSpPr txBox="1">
            <a:spLocks/>
          </p:cNvSpPr>
          <p:nvPr userDrawn="1"/>
        </p:nvSpPr>
        <p:spPr>
          <a:xfrm>
            <a:off x="8534400" y="10271016"/>
            <a:ext cx="12814300" cy="91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52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66645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B1FDE-4199-0642-B134-F618F8F84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FF4828-D146-2544-8C97-BE2949D93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813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46019-F012-FF4A-BE1A-CDD5DC59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5C1F5-CFD9-434D-8A27-A32AAE92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5577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FED7-9FC4-1E4E-A1C0-E055732C5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A1AA3-1450-8B4A-BFED-A9475C468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4686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6E04B-2BA7-E64C-A135-23A1ECD3E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DB313-821F-D54A-A69E-2C6C70702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D576E-046A-3748-A4CB-30DDFF6AA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75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2;p37">
            <a:extLst>
              <a:ext uri="{FF2B5EF4-FFF2-40B4-BE49-F238E27FC236}">
                <a16:creationId xmlns:a16="http://schemas.microsoft.com/office/drawing/2014/main" id="{668E61D4-E1BE-924B-9BE0-DA0EF33AAC3D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63;p34">
            <a:extLst>
              <a:ext uri="{FF2B5EF4-FFF2-40B4-BE49-F238E27FC236}">
                <a16:creationId xmlns:a16="http://schemas.microsoft.com/office/drawing/2014/main" id="{ABBB5A08-4D5A-1B4D-99F6-C93FF31FBD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5" y="1098375"/>
            <a:ext cx="6926851" cy="164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Palatino"/>
              <a:buNone/>
              <a:defRPr sz="3600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" name="Google Shape;66;p34">
            <a:extLst>
              <a:ext uri="{FF2B5EF4-FFF2-40B4-BE49-F238E27FC236}">
                <a16:creationId xmlns:a16="http://schemas.microsoft.com/office/drawing/2014/main" id="{C04961F8-DBB0-DD4F-91F0-C73752967DA3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1219200" y="3801895"/>
            <a:ext cx="7362825" cy="736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pic>
        <p:nvPicPr>
          <p:cNvPr id="6" name="Google Shape;60;p34">
            <a:extLst>
              <a:ext uri="{FF2B5EF4-FFF2-40B4-BE49-F238E27FC236}">
                <a16:creationId xmlns:a16="http://schemas.microsoft.com/office/drawing/2014/main" id="{E0D58E21-B9AD-BA47-B9C1-0F0D240235C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1301293" y="0"/>
            <a:ext cx="118762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64;p34">
            <a:extLst>
              <a:ext uri="{FF2B5EF4-FFF2-40B4-BE49-F238E27FC236}">
                <a16:creationId xmlns:a16="http://schemas.microsoft.com/office/drawing/2014/main" id="{812E5C20-1BD0-E240-9858-A5343CA1247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" name="Google Shape;67;p34">
            <a:extLst>
              <a:ext uri="{FF2B5EF4-FFF2-40B4-BE49-F238E27FC236}">
                <a16:creationId xmlns:a16="http://schemas.microsoft.com/office/drawing/2014/main" id="{6E10FC3E-092A-6C4D-9217-08322602B9BF}"/>
              </a:ext>
            </a:extLst>
          </p:cNvPr>
          <p:cNvCxnSpPr/>
          <p:nvPr userDrawn="1"/>
        </p:nvCxnSpPr>
        <p:spPr>
          <a:xfrm rot="-5400000">
            <a:off x="20024188" y="3939331"/>
            <a:ext cx="1818000" cy="10755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9" name="Google Shape;69;p34">
            <a:extLst>
              <a:ext uri="{FF2B5EF4-FFF2-40B4-BE49-F238E27FC236}">
                <a16:creationId xmlns:a16="http://schemas.microsoft.com/office/drawing/2014/main" id="{98B2A5FD-599D-4245-AB6B-11A730D85805}"/>
              </a:ext>
            </a:extLst>
          </p:cNvPr>
          <p:cNvCxnSpPr/>
          <p:nvPr userDrawn="1"/>
        </p:nvCxnSpPr>
        <p:spPr>
          <a:xfrm rot="5400000" flipH="1">
            <a:off x="17107500" y="3034700"/>
            <a:ext cx="2208600" cy="10668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0" name="Google Shape;70;p34">
            <a:extLst>
              <a:ext uri="{FF2B5EF4-FFF2-40B4-BE49-F238E27FC236}">
                <a16:creationId xmlns:a16="http://schemas.microsoft.com/office/drawing/2014/main" id="{8BED526F-E1BF-A64B-92E6-D6B7A432BA5D}"/>
              </a:ext>
            </a:extLst>
          </p:cNvPr>
          <p:cNvCxnSpPr/>
          <p:nvPr userDrawn="1"/>
        </p:nvCxnSpPr>
        <p:spPr>
          <a:xfrm rot="5400000">
            <a:off x="16979589" y="9517649"/>
            <a:ext cx="2530200" cy="14469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cxnSp>
        <p:nvCxnSpPr>
          <p:cNvPr id="11" name="Google Shape;72;p34">
            <a:extLst>
              <a:ext uri="{FF2B5EF4-FFF2-40B4-BE49-F238E27FC236}">
                <a16:creationId xmlns:a16="http://schemas.microsoft.com/office/drawing/2014/main" id="{0EE46500-6BA2-B648-82E3-538D0B5EE7ED}"/>
              </a:ext>
            </a:extLst>
          </p:cNvPr>
          <p:cNvCxnSpPr/>
          <p:nvPr userDrawn="1"/>
        </p:nvCxnSpPr>
        <p:spPr>
          <a:xfrm rot="5400000">
            <a:off x="11622415" y="8138858"/>
            <a:ext cx="1872600" cy="728700"/>
          </a:xfrm>
          <a:prstGeom prst="bentConnector2">
            <a:avLst/>
          </a:prstGeom>
          <a:noFill/>
          <a:ln w="31750" cap="flat" cmpd="sng">
            <a:solidFill>
              <a:srgbClr val="AFCC37"/>
            </a:solidFill>
            <a:prstDash val="solid"/>
            <a:miter lim="400000"/>
            <a:headEnd type="oval" w="med" len="med"/>
            <a:tailEnd type="none" w="sm" len="sm"/>
          </a:ln>
        </p:spPr>
      </p:cxnSp>
      <p:sp>
        <p:nvSpPr>
          <p:cNvPr id="12" name="Google Shape;61;p34">
            <a:extLst>
              <a:ext uri="{FF2B5EF4-FFF2-40B4-BE49-F238E27FC236}">
                <a16:creationId xmlns:a16="http://schemas.microsoft.com/office/drawing/2014/main" id="{E3AB69D4-24B2-0642-A285-DB32E141D1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6032163" y="1930400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3" name="Google Shape;73;p34">
            <a:extLst>
              <a:ext uri="{FF2B5EF4-FFF2-40B4-BE49-F238E27FC236}">
                <a16:creationId xmlns:a16="http://schemas.microsoft.com/office/drawing/2014/main" id="{5DFE705D-E053-A74F-A48A-29C2B652A788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10548128" y="8906108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14" name="Google Shape;71;p34">
            <a:extLst>
              <a:ext uri="{FF2B5EF4-FFF2-40B4-BE49-F238E27FC236}">
                <a16:creationId xmlns:a16="http://schemas.microsoft.com/office/drawing/2014/main" id="{A254375B-CF60-FE47-8E54-C31D28CFF62A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15875002" y="10972799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68;p34">
            <a:extLst>
              <a:ext uri="{FF2B5EF4-FFF2-40B4-BE49-F238E27FC236}">
                <a16:creationId xmlns:a16="http://schemas.microsoft.com/office/drawing/2014/main" id="{27B9F1B0-ECE2-7C4B-9EBB-D10600F6C3D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21470938" y="3034681"/>
            <a:ext cx="1646237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r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8216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86E3-E83F-3D4E-803D-7039C2358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00484-64E9-0B4B-8A8A-A55195A0F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E3612-8ABA-5F4E-9809-A2A6AA0A5A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CA23B9-77DB-634B-B8AD-3AEB98C1E4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AAB988-24E6-4B42-8C06-6F1B443BE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873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60987-95CC-914D-BC2D-3E3653F3B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74211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0251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1CCF5-E690-E14C-A4EF-3281A58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9D389C-9B22-144F-858B-C326AC65A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01EDB-3CE9-F34E-93F9-0A88CABD25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3220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59A1-3484-8B4A-8030-82E8EA7F0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  <a:prstGeom prst="rect">
            <a:avLst/>
          </a:prstGeo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6B4DF0-68CE-D149-B5D8-87F9BF403B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7DA884-3CFD-B545-B6FB-0BF778931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0998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2021B-E0FA-6B49-ADF4-0AB58BC7F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DB76C-5870-6F42-89A4-08A4F8DC9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737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7AD2C9-D085-0F4B-8D2B-508F2708F4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51C7D-80D7-E04E-86B3-1DB29862B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3420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3;p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9CC5131-9871-5840-B840-314A0BBE4C4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19200" y="914401"/>
            <a:ext cx="2796209" cy="9143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0;p31">
            <a:extLst>
              <a:ext uri="{FF2B5EF4-FFF2-40B4-BE49-F238E27FC236}">
                <a16:creationId xmlns:a16="http://schemas.microsoft.com/office/drawing/2014/main" id="{20571C61-F47E-134F-8E45-9BCC7B2EA2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pic>
        <p:nvPicPr>
          <p:cNvPr id="10" name="Google Shape;12;p31">
            <a:extLst>
              <a:ext uri="{FF2B5EF4-FFF2-40B4-BE49-F238E27FC236}">
                <a16:creationId xmlns:a16="http://schemas.microsoft.com/office/drawing/2014/main" id="{2BF07750-8CD5-D340-9073-736AB524E5A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4566929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;p31">
            <a:extLst>
              <a:ext uri="{FF2B5EF4-FFF2-40B4-BE49-F238E27FC236}">
                <a16:creationId xmlns:a16="http://schemas.microsoft.com/office/drawing/2014/main" id="{7591741F-2AC3-634E-BCF8-D28297336B5D}"/>
              </a:ext>
            </a:extLst>
          </p:cNvPr>
          <p:cNvSpPr txBox="1">
            <a:spLocks/>
          </p:cNvSpPr>
          <p:nvPr userDrawn="1"/>
        </p:nvSpPr>
        <p:spPr>
          <a:xfrm>
            <a:off x="8534400" y="8484334"/>
            <a:ext cx="12814300" cy="14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alatino"/>
                <a:ea typeface="Palatino"/>
                <a:sym typeface="Palatino"/>
              </a:rPr>
              <a:t>Click to add text</a:t>
            </a:r>
          </a:p>
        </p:txBody>
      </p:sp>
      <p:sp>
        <p:nvSpPr>
          <p:cNvPr id="18" name="Google Shape;14;p31">
            <a:extLst>
              <a:ext uri="{FF2B5EF4-FFF2-40B4-BE49-F238E27FC236}">
                <a16:creationId xmlns:a16="http://schemas.microsoft.com/office/drawing/2014/main" id="{35E339EC-D238-3844-85BA-4BA165CBAA99}"/>
              </a:ext>
            </a:extLst>
          </p:cNvPr>
          <p:cNvSpPr txBox="1">
            <a:spLocks/>
          </p:cNvSpPr>
          <p:nvPr userDrawn="1"/>
        </p:nvSpPr>
        <p:spPr>
          <a:xfrm>
            <a:off x="8534400" y="10271016"/>
            <a:ext cx="12814300" cy="911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Arial"/>
              <a:buNone/>
              <a:defRPr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52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9695207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02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476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5;p35">
            <a:extLst>
              <a:ext uri="{FF2B5EF4-FFF2-40B4-BE49-F238E27FC236}">
                <a16:creationId xmlns:a16="http://schemas.microsoft.com/office/drawing/2014/main" id="{707F855F-BEDD-8E40-8F6C-D0B3EE14A8B6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0" y="0"/>
            <a:ext cx="8534400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5" name="Google Shape;78;p35">
            <a:extLst>
              <a:ext uri="{FF2B5EF4-FFF2-40B4-BE49-F238E27FC236}">
                <a16:creationId xmlns:a16="http://schemas.microsoft.com/office/drawing/2014/main" id="{5C3DBE25-A45F-164E-9302-3B3698770843}"/>
              </a:ext>
            </a:extLst>
          </p:cNvPr>
          <p:cNvSpPr>
            <a:spLocks noGrp="1"/>
          </p:cNvSpPr>
          <p:nvPr>
            <p:ph type="chart" idx="3"/>
          </p:nvPr>
        </p:nvSpPr>
        <p:spPr>
          <a:xfrm>
            <a:off x="9496427" y="3681412"/>
            <a:ext cx="6353175" cy="635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6" name="Google Shape;79;p35">
            <a:extLst>
              <a:ext uri="{FF2B5EF4-FFF2-40B4-BE49-F238E27FC236}">
                <a16:creationId xmlns:a16="http://schemas.microsoft.com/office/drawing/2014/main" id="{E5968987-3A23-A340-B5DA-B3DA65716827}"/>
              </a:ext>
            </a:extLst>
          </p:cNvPr>
          <p:cNvSpPr>
            <a:spLocks noGrp="1"/>
          </p:cNvSpPr>
          <p:nvPr>
            <p:ph type="chart" idx="4"/>
          </p:nvPr>
        </p:nvSpPr>
        <p:spPr>
          <a:xfrm>
            <a:off x="16716375" y="3625850"/>
            <a:ext cx="6410304" cy="640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7" name="Google Shape;77;p35">
            <a:extLst>
              <a:ext uri="{FF2B5EF4-FFF2-40B4-BE49-F238E27FC236}">
                <a16:creationId xmlns:a16="http://schemas.microsoft.com/office/drawing/2014/main" id="{D926E39F-A903-BD4D-AACA-2E603CCCBE6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0508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323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28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541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295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03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24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75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3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;p43">
            <a:extLst>
              <a:ext uri="{FF2B5EF4-FFF2-40B4-BE49-F238E27FC236}">
                <a16:creationId xmlns:a16="http://schemas.microsoft.com/office/drawing/2014/main" id="{913F8E7A-8DE1-264D-8B98-796F6B4CA57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;p43">
            <a:extLst>
              <a:ext uri="{FF2B5EF4-FFF2-40B4-BE49-F238E27FC236}">
                <a16:creationId xmlns:a16="http://schemas.microsoft.com/office/drawing/2014/main" id="{72336852-05A0-AC4A-8E99-0C5C9FBA1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864084"/>
            <a:ext cx="21971004" cy="1669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8" name="Google Shape;18;p43">
            <a:extLst>
              <a:ext uri="{FF2B5EF4-FFF2-40B4-BE49-F238E27FC236}">
                <a16:creationId xmlns:a16="http://schemas.microsoft.com/office/drawing/2014/main" id="{433B4474-B7B2-3D4D-A382-D5AD089D43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34400" y="8579796"/>
            <a:ext cx="14643100" cy="1816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>
                <a:solidFill>
                  <a:schemeClr val="lt1"/>
                </a:solidFill>
                <a:latin typeface="Palatino" pitchFamily="2" charset="77"/>
                <a:ea typeface="Palatino" pitchFamily="2" charset="77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>
                <a:solidFill>
                  <a:schemeClr val="lt1"/>
                </a:solidFill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16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2;p37">
            <a:extLst>
              <a:ext uri="{FF2B5EF4-FFF2-40B4-BE49-F238E27FC236}">
                <a16:creationId xmlns:a16="http://schemas.microsoft.com/office/drawing/2014/main" id="{027C19A4-4175-7A48-A9E7-693E313593CF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914400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4;p37">
            <a:extLst>
              <a:ext uri="{FF2B5EF4-FFF2-40B4-BE49-F238E27FC236}">
                <a16:creationId xmlns:a16="http://schemas.microsoft.com/office/drawing/2014/main" id="{A0C4868B-6085-DA42-BE11-41C4E28C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  <p:sp>
        <p:nvSpPr>
          <p:cNvPr id="6" name="Google Shape;83;p37">
            <a:extLst>
              <a:ext uri="{FF2B5EF4-FFF2-40B4-BE49-F238E27FC236}">
                <a16:creationId xmlns:a16="http://schemas.microsoft.com/office/drawing/2014/main" id="{8C6F8E02-5A75-4B46-A9FE-BE1C6562C712}"/>
              </a:ext>
            </a:extLst>
          </p:cNvPr>
          <p:cNvSpPr>
            <a:spLocks noGrp="1"/>
          </p:cNvSpPr>
          <p:nvPr>
            <p:ph type="chart" idx="2"/>
          </p:nvPr>
        </p:nvSpPr>
        <p:spPr>
          <a:xfrm>
            <a:off x="1206500" y="4457700"/>
            <a:ext cx="21971000" cy="68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R="0" lvl="1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R="0" lvl="2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R="0" lvl="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R="0" lvl="4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R="0" lvl="5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R="0" lvl="6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R="0" lvl="7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R="0" lvl="8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52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endParaRPr/>
          </a:p>
        </p:txBody>
      </p:sp>
      <p:sp>
        <p:nvSpPr>
          <p:cNvPr id="7" name="Google Shape;81;p37">
            <a:extLst>
              <a:ext uri="{FF2B5EF4-FFF2-40B4-BE49-F238E27FC236}">
                <a16:creationId xmlns:a16="http://schemas.microsoft.com/office/drawing/2014/main" id="{C43E7D7E-A8CF-BF4B-8D61-94534FAB4C4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85;p37">
            <a:extLst>
              <a:ext uri="{FF2B5EF4-FFF2-40B4-BE49-F238E27FC236}">
                <a16:creationId xmlns:a16="http://schemas.microsoft.com/office/drawing/2014/main" id="{2F3E506D-B9BF-8E4E-ACC1-412A33E1166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500" y="12388695"/>
            <a:ext cx="12801600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52"/>
              <a:buFont typeface="Arial"/>
              <a:buNone/>
              <a:defRPr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Arial"/>
              <a:buNone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8623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0;p38">
            <a:extLst>
              <a:ext uri="{FF2B5EF4-FFF2-40B4-BE49-F238E27FC236}">
                <a16:creationId xmlns:a16="http://schemas.microsoft.com/office/drawing/2014/main" id="{2E8BD5A6-E2C1-D94E-AECC-484BD35C801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206495" y="5088835"/>
            <a:ext cx="3670305" cy="1839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88;p38">
            <a:extLst>
              <a:ext uri="{FF2B5EF4-FFF2-40B4-BE49-F238E27FC236}">
                <a16:creationId xmlns:a16="http://schemas.microsoft.com/office/drawing/2014/main" id="{06BA059D-EEBF-1E4C-A74F-B290E525AC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272810"/>
            <a:ext cx="6526147" cy="1122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alatino"/>
              <a:buNone/>
              <a:defRPr sz="3600">
                <a:solidFill>
                  <a:schemeClr val="dk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6" name="Google Shape;91;p38">
            <a:extLst>
              <a:ext uri="{FF2B5EF4-FFF2-40B4-BE49-F238E27FC236}">
                <a16:creationId xmlns:a16="http://schemas.microsoft.com/office/drawing/2014/main" id="{A85B3CEF-604A-1749-B5A7-041F56C65A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6690919"/>
            <a:ext cx="6526147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904"/>
              <a:buFont typeface="Arial Black"/>
              <a:buNone/>
              <a:defRPr sz="48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lvl="1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lvl="2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lvl="3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  <a:defRPr sz="4000" b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2743200" lvl="5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87;p38">
            <a:extLst>
              <a:ext uri="{FF2B5EF4-FFF2-40B4-BE49-F238E27FC236}">
                <a16:creationId xmlns:a16="http://schemas.microsoft.com/office/drawing/2014/main" id="{C6001620-1F72-7D43-B090-97A31B2A154E}"/>
              </a:ext>
            </a:extLst>
          </p:cNvPr>
          <p:cNvSpPr/>
          <p:nvPr userDrawn="1"/>
        </p:nvSpPr>
        <p:spPr>
          <a:xfrm>
            <a:off x="8534400" y="0"/>
            <a:ext cx="15849599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Google Shape;92;p38">
            <a:extLst>
              <a:ext uri="{FF2B5EF4-FFF2-40B4-BE49-F238E27FC236}">
                <a16:creationId xmlns:a16="http://schemas.microsoft.com/office/drawing/2014/main" id="{D930CCA6-F00A-8E49-AC11-82DF43AD560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9859617" y="206126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9" name="Google Shape;93;p38">
            <a:extLst>
              <a:ext uri="{FF2B5EF4-FFF2-40B4-BE49-F238E27FC236}">
                <a16:creationId xmlns:a16="http://schemas.microsoft.com/office/drawing/2014/main" id="{E9EF93B9-8633-CB49-A94E-5A46D07F3321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9859617" y="3806612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0" name="Google Shape;94;p38">
            <a:extLst>
              <a:ext uri="{FF2B5EF4-FFF2-40B4-BE49-F238E27FC236}">
                <a16:creationId xmlns:a16="http://schemas.microsoft.com/office/drawing/2014/main" id="{FE76A9CE-8EB5-F049-9708-7CE16C6DE765}"/>
              </a:ext>
            </a:extLst>
          </p:cNvPr>
          <p:cNvSpPr txBox="1">
            <a:spLocks noGrp="1"/>
          </p:cNvSpPr>
          <p:nvPr>
            <p:ph type="body" idx="4"/>
          </p:nvPr>
        </p:nvSpPr>
        <p:spPr>
          <a:xfrm>
            <a:off x="9859617" y="555195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95;p38">
            <a:extLst>
              <a:ext uri="{FF2B5EF4-FFF2-40B4-BE49-F238E27FC236}">
                <a16:creationId xmlns:a16="http://schemas.microsoft.com/office/drawing/2014/main" id="{C8DAA442-6869-AB4C-96A0-C2781EFD5EB5}"/>
              </a:ext>
            </a:extLst>
          </p:cNvPr>
          <p:cNvSpPr txBox="1">
            <a:spLocks noGrp="1"/>
          </p:cNvSpPr>
          <p:nvPr>
            <p:ph type="body" idx="5"/>
          </p:nvPr>
        </p:nvSpPr>
        <p:spPr>
          <a:xfrm>
            <a:off x="9859617" y="7297302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96;p38">
            <a:extLst>
              <a:ext uri="{FF2B5EF4-FFF2-40B4-BE49-F238E27FC236}">
                <a16:creationId xmlns:a16="http://schemas.microsoft.com/office/drawing/2014/main" id="{1A5D8DAD-905F-5142-B0F3-45AC11F89D56}"/>
              </a:ext>
            </a:extLst>
          </p:cNvPr>
          <p:cNvSpPr txBox="1">
            <a:spLocks noGrp="1"/>
          </p:cNvSpPr>
          <p:nvPr>
            <p:ph type="body" idx="6"/>
          </p:nvPr>
        </p:nvSpPr>
        <p:spPr>
          <a:xfrm>
            <a:off x="9859617" y="9042647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3" name="Google Shape;97;p38">
            <a:extLst>
              <a:ext uri="{FF2B5EF4-FFF2-40B4-BE49-F238E27FC236}">
                <a16:creationId xmlns:a16="http://schemas.microsoft.com/office/drawing/2014/main" id="{3B1E94AA-9F90-F742-809A-018AEB4C7183}"/>
              </a:ext>
            </a:extLst>
          </p:cNvPr>
          <p:cNvSpPr txBox="1">
            <a:spLocks noGrp="1"/>
          </p:cNvSpPr>
          <p:nvPr>
            <p:ph type="body" idx="7"/>
          </p:nvPr>
        </p:nvSpPr>
        <p:spPr>
          <a:xfrm>
            <a:off x="9859617" y="10787994"/>
            <a:ext cx="13305183" cy="1138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47294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NTR"/>
              <a:buChar char="–"/>
              <a:defRPr sz="28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416052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416051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2952"/>
              <a:buFont typeface="NTR"/>
              <a:buChar char="–"/>
              <a:defRPr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69189" algn="l">
              <a:lnSpc>
                <a:spcPct val="1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89;p38">
            <a:extLst>
              <a:ext uri="{FF2B5EF4-FFF2-40B4-BE49-F238E27FC236}">
                <a16:creationId xmlns:a16="http://schemas.microsoft.com/office/drawing/2014/main" id="{0F96D32C-8377-524B-B42D-E68D528954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63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C02FE-5335-C84D-A287-B40E564CA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1ACAB-A2DC-EA40-BCB1-B76EDA794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5D2373-1279-B446-9FB6-E6D188FCD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43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E4A87-CB8F-F843-AFDC-52E9BEC4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19CEF-0BEF-4D4C-BCA7-EDDB2D9BC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14C28C-8381-C449-AAF1-78AD939FF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9319C2-1CD0-C84E-ABED-68624A2DFC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CEEE0C-67F2-F54A-95A8-3863AF2AD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093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7C234-9856-F748-A139-B16A4794DB4A}" type="datetimeFigureOut">
              <a:rPr lang="en-US" smtClean="0"/>
              <a:t>9/2/22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A180A-8DCC-FF4D-8455-D15B9042A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702" r:id="rId2"/>
    <p:sldLayoutId id="2147483713" r:id="rId3"/>
    <p:sldLayoutId id="2147483708" r:id="rId4"/>
    <p:sldLayoutId id="2147483696" r:id="rId5"/>
    <p:sldLayoutId id="2147483709" r:id="rId6"/>
    <p:sldLayoutId id="2147483710" r:id="rId7"/>
    <p:sldLayoutId id="2147483711" r:id="rId8"/>
    <p:sldLayoutId id="2147483712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74" r:id="rId38"/>
    <p:sldLayoutId id="2147483675" r:id="rId39"/>
    <p:sldLayoutId id="2147483676" r:id="rId40"/>
    <p:sldLayoutId id="2147483677" r:id="rId41"/>
    <p:sldLayoutId id="2147483678" r:id="rId42"/>
    <p:sldLayoutId id="2147483679" r:id="rId43"/>
    <p:sldLayoutId id="2147483680" r:id="rId44"/>
    <p:sldLayoutId id="2147483681" r:id="rId45"/>
    <p:sldLayoutId id="2147483682" r:id="rId46"/>
    <p:sldLayoutId id="2147483683" r:id="rId47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;p31">
            <a:extLst>
              <a:ext uri="{FF2B5EF4-FFF2-40B4-BE49-F238E27FC236}">
                <a16:creationId xmlns:a16="http://schemas.microsoft.com/office/drawing/2014/main" id="{42D3ED57-A844-1241-855D-219428163A9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6496" y="5369757"/>
            <a:ext cx="21971004" cy="2976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>
                <a:solidFill>
                  <a:schemeClr val="lt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r>
              <a:rPr lang="en-US" dirty="0"/>
              <a:t>Home Retail Monitor</a:t>
            </a:r>
            <a:endParaRPr dirty="0"/>
          </a:p>
        </p:txBody>
      </p:sp>
      <p:sp>
        <p:nvSpPr>
          <p:cNvPr id="6" name="Google Shape;139;p1">
            <a:extLst>
              <a:ext uri="{FF2B5EF4-FFF2-40B4-BE49-F238E27FC236}">
                <a16:creationId xmlns:a16="http://schemas.microsoft.com/office/drawing/2014/main" id="{55BEDDF9-440E-FC47-B5FE-2267E0206013}"/>
              </a:ext>
            </a:extLst>
          </p:cNvPr>
          <p:cNvSpPr txBox="1">
            <a:spLocks/>
          </p:cNvSpPr>
          <p:nvPr/>
        </p:nvSpPr>
        <p:spPr>
          <a:xfrm>
            <a:off x="8521700" y="11255452"/>
            <a:ext cx="12814300" cy="149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44"/>
              <a:buFont typeface="Palatino"/>
              <a:buNone/>
              <a:defRPr sz="2800" b="0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14400" marR="0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371600" marR="0" lvl="2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1828800" marR="0" lvl="3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286000" marR="0" lvl="4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920"/>
              <a:buFont typeface="Palatino"/>
              <a:buNone/>
              <a:defRPr sz="4000" b="1" i="0" u="none" strike="noStrike" cap="none">
                <a:solidFill>
                  <a:schemeClr val="lt1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marL="2743200" marR="0" lvl="5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marL="3200400" marR="0" lvl="6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marL="3657600" marR="0" lvl="7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marL="4114800" marR="0" lvl="8" indent="-369189" algn="l" rtl="0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Palatino"/>
              <a:buChar char="•"/>
              <a:defRPr sz="2400" b="1" i="0" u="none" strike="noStrike" cap="none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44"/>
              <a:buFont typeface="Palatino"/>
              <a:buNone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September 6,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Palatino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526488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451449239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Only 1 homeowner in 5 sees their home primarily as a gathering spot. More than two-thirds (68%) see it as a place to get away.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Listed below are pairs of terms. Please indicate which of the terms is most descriptive of you. The closer your selection is to a term the more descriptive it is of you.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A5789C0-C0C7-0CB1-26A3-5BB3F89F91B1}"/>
              </a:ext>
            </a:extLst>
          </p:cNvPr>
          <p:cNvSpPr/>
          <p:nvPr/>
        </p:nvSpPr>
        <p:spPr>
          <a:xfrm>
            <a:off x="4397829" y="7358743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03217B-44B8-06E1-AB9C-976631ACAE28}"/>
              </a:ext>
            </a:extLst>
          </p:cNvPr>
          <p:cNvSpPr/>
          <p:nvPr/>
        </p:nvSpPr>
        <p:spPr>
          <a:xfrm>
            <a:off x="17852571" y="7358742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1262C-E9AE-F8D9-D8F0-F1320770F123}"/>
              </a:ext>
            </a:extLst>
          </p:cNvPr>
          <p:cNvSpPr txBox="1"/>
          <p:nvPr/>
        </p:nvSpPr>
        <p:spPr>
          <a:xfrm>
            <a:off x="18102942" y="7974762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1A7ED3-B798-16AD-C203-A918BC2ECC63}"/>
              </a:ext>
            </a:extLst>
          </p:cNvPr>
          <p:cNvSpPr txBox="1"/>
          <p:nvPr/>
        </p:nvSpPr>
        <p:spPr>
          <a:xfrm>
            <a:off x="4648200" y="7974761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68%</a:t>
            </a:r>
          </a:p>
        </p:txBody>
      </p:sp>
    </p:spTree>
    <p:extLst>
      <p:ext uri="{BB962C8B-B14F-4D97-AF65-F5344CB8AC3E}">
        <p14:creationId xmlns:p14="http://schemas.microsoft.com/office/powerpoint/2010/main" val="3426098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598744700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Only 38% of respondents feel totally satisfied with their home while 61% feel their space needs improvements.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of the following best describes how you feel about your house?</a:t>
            </a:r>
          </a:p>
        </p:txBody>
      </p:sp>
    </p:spTree>
    <p:extLst>
      <p:ext uri="{BB962C8B-B14F-4D97-AF65-F5344CB8AC3E}">
        <p14:creationId xmlns:p14="http://schemas.microsoft.com/office/powerpoint/2010/main" val="3871483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92334818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Many of the improvements people have in mind go beyond simple things like paint. 35% feel the layout of their home needs improvements.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of the following best describes how you feel about the layout or floor plan of your house?</a:t>
            </a:r>
          </a:p>
        </p:txBody>
      </p:sp>
    </p:spTree>
    <p:extLst>
      <p:ext uri="{BB962C8B-B14F-4D97-AF65-F5344CB8AC3E}">
        <p14:creationId xmlns:p14="http://schemas.microsoft.com/office/powerpoint/2010/main" val="57795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2740-E9CF-FD75-FB30-3D254CBA87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93" b="9093"/>
          <a:stretch/>
        </p:blipFill>
        <p:spPr>
          <a:xfrm>
            <a:off x="13205637" y="0"/>
            <a:ext cx="11178363" cy="13731591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FBA2A82F-639E-A0FF-775A-8B9C1803EEEE}"/>
              </a:ext>
            </a:extLst>
          </p:cNvPr>
          <p:cNvSpPr/>
          <p:nvPr/>
        </p:nvSpPr>
        <p:spPr>
          <a:xfrm>
            <a:off x="13205636" y="-15590"/>
            <a:ext cx="11178364" cy="13731590"/>
          </a:xfrm>
          <a:prstGeom prst="rect">
            <a:avLst/>
          </a:prstGeom>
          <a:solidFill>
            <a:schemeClr val="dk1">
              <a:alpha val="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109855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0985501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/>
              <a:t>44% of homeowners had one or more home improvements planned for the first half of 2022 that they did not complete.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1946835"/>
            <a:ext cx="1098549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Did you have home improvements planned for the first half of 2022 that you did not complete?</a:t>
            </a:r>
          </a:p>
        </p:txBody>
      </p:sp>
    </p:spTree>
    <p:extLst>
      <p:ext uri="{BB962C8B-B14F-4D97-AF65-F5344CB8AC3E}">
        <p14:creationId xmlns:p14="http://schemas.microsoft.com/office/powerpoint/2010/main" val="3843924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403041814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The pressure of inflation on day-to-day items was noted as at least somewhat influential on the decision to defer home improvements by 93% of those who did so.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influential were the following on your decision to not make the home improvements you had planned for the first half of 2022?</a:t>
            </a:r>
          </a:p>
        </p:txBody>
      </p:sp>
    </p:spTree>
    <p:extLst>
      <p:ext uri="{BB962C8B-B14F-4D97-AF65-F5344CB8AC3E}">
        <p14:creationId xmlns:p14="http://schemas.microsoft.com/office/powerpoint/2010/main" val="3068987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977139547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Price increases in building materials were also noted as at least slightly influential for 96% who chose to delay a home improvement project.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influential were the following on your decision to not make the home improvements you had planned for the first half of 2022?</a:t>
            </a:r>
          </a:p>
        </p:txBody>
      </p:sp>
    </p:spTree>
    <p:extLst>
      <p:ext uri="{BB962C8B-B14F-4D97-AF65-F5344CB8AC3E}">
        <p14:creationId xmlns:p14="http://schemas.microsoft.com/office/powerpoint/2010/main" val="639370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646074793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Sentiment seems to be improving; however, 50% of those who delayed a project expect to complete the work this fall or winter and only 13% are unsure when the work will be completed.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of the following best describes when you’ll complete the home improvements you had planned for the first half of 2022 but delayed?</a:t>
            </a:r>
          </a:p>
        </p:txBody>
      </p:sp>
    </p:spTree>
    <p:extLst>
      <p:ext uri="{BB962C8B-B14F-4D97-AF65-F5344CB8AC3E}">
        <p14:creationId xmlns:p14="http://schemas.microsoft.com/office/powerpoint/2010/main" val="36976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815111035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More than half of homeowners began the year with improvements planned for this coming fall and winter.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At the beginning of the year did you have plans for home improvements to complete this fall and winter?</a:t>
            </a:r>
          </a:p>
        </p:txBody>
      </p:sp>
    </p:spTree>
    <p:extLst>
      <p:ext uri="{BB962C8B-B14F-4D97-AF65-F5344CB8AC3E}">
        <p14:creationId xmlns:p14="http://schemas.microsoft.com/office/powerpoint/2010/main" val="192977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2048280514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Only 18% feel they have to delay one or more of their planned improvements but 36% report they will proceed but look for places to reduce the cost.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Which of the following best describes the approach you’ll take to the home improvements you had planned for this fall and winter?</a:t>
            </a:r>
          </a:p>
        </p:txBody>
      </p:sp>
    </p:spTree>
    <p:extLst>
      <p:ext uri="{BB962C8B-B14F-4D97-AF65-F5344CB8AC3E}">
        <p14:creationId xmlns:p14="http://schemas.microsoft.com/office/powerpoint/2010/main" val="208061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5976-C769-ED4B-8CA8-AFEF84FD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67" b="7867"/>
          <a:stretch/>
        </p:blipFill>
        <p:spPr>
          <a:xfrm>
            <a:off x="0" y="0"/>
            <a:ext cx="24404086" cy="13716000"/>
          </a:xfrm>
          <a:prstGeom prst="rect">
            <a:avLst/>
          </a:prstGeom>
        </p:spPr>
      </p:pic>
      <p:sp>
        <p:nvSpPr>
          <p:cNvPr id="5" name="Google Shape;150;p2">
            <a:extLst>
              <a:ext uri="{FF2B5EF4-FFF2-40B4-BE49-F238E27FC236}">
                <a16:creationId xmlns:a16="http://schemas.microsoft.com/office/drawing/2014/main" id="{15271F72-CBD6-AD46-9A17-E47E60954C8D}"/>
              </a:ext>
            </a:extLst>
          </p:cNvPr>
          <p:cNvSpPr/>
          <p:nvPr/>
        </p:nvSpPr>
        <p:spPr>
          <a:xfrm>
            <a:off x="20086" y="0"/>
            <a:ext cx="24384000" cy="13716000"/>
          </a:xfrm>
          <a:prstGeom prst="rect">
            <a:avLst/>
          </a:prstGeom>
          <a:solidFill>
            <a:schemeClr val="dk1">
              <a:alpha val="35024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6FC-33E2-6445-85C7-FB321402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Renters’ dilemma</a:t>
            </a:r>
          </a:p>
        </p:txBody>
      </p:sp>
      <p:sp>
        <p:nvSpPr>
          <p:cNvPr id="4" name="Google Shape;64;p34">
            <a:extLst>
              <a:ext uri="{FF2B5EF4-FFF2-40B4-BE49-F238E27FC236}">
                <a16:creationId xmlns:a16="http://schemas.microsoft.com/office/drawing/2014/main" id="{EA9D9798-09EE-3B4F-A657-06D834DD4686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Google Shape;17;p43">
            <a:extLst>
              <a:ext uri="{FF2B5EF4-FFF2-40B4-BE49-F238E27FC236}">
                <a16:creationId xmlns:a16="http://schemas.microsoft.com/office/drawing/2014/main" id="{6FBD5B01-7709-2F44-A5EB-DF0B6FF96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8786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63041-BAC4-5345-8E50-84FE5927D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4" name="Google Shape;149;p2" descr="A picture containing text, projector&#10;&#10;Description automatically generated">
            <a:extLst>
              <a:ext uri="{FF2B5EF4-FFF2-40B4-BE49-F238E27FC236}">
                <a16:creationId xmlns:a16="http://schemas.microsoft.com/office/drawing/2014/main" id="{3F41E664-23EC-4E4B-999B-AE27020FCCF8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2">
            <a:alphaModFix/>
          </a:blip>
          <a:srcRect l="30" r="30"/>
          <a:stretch/>
        </p:blipFill>
        <p:spPr>
          <a:xfrm flipH="1">
            <a:off x="12192000" y="0"/>
            <a:ext cx="1219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50;p2">
            <a:extLst>
              <a:ext uri="{FF2B5EF4-FFF2-40B4-BE49-F238E27FC236}">
                <a16:creationId xmlns:a16="http://schemas.microsoft.com/office/drawing/2014/main" id="{673619B8-648A-CE44-BE39-5C6635ED6EF6}"/>
              </a:ext>
            </a:extLst>
          </p:cNvPr>
          <p:cNvSpPr/>
          <p:nvPr/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chemeClr val="dk1">
              <a:alpha val="54509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7" name="Google Shape;146;p2">
            <a:extLst>
              <a:ext uri="{FF2B5EF4-FFF2-40B4-BE49-F238E27FC236}">
                <a16:creationId xmlns:a16="http://schemas.microsoft.com/office/drawing/2014/main" id="{9893449C-63E1-0347-AD1A-FB976BCCC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7633004"/>
              </p:ext>
            </p:extLst>
          </p:nvPr>
        </p:nvGraphicFramePr>
        <p:xfrm>
          <a:off x="1206500" y="4751388"/>
          <a:ext cx="7327900" cy="55661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32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 = 820</a:t>
                      </a:r>
                      <a:endParaRPr lang="en-US"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MOE ± 3.422% 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 algn="ctr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3695828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Panel: General Population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3600"/>
                        <a:buFont typeface="Arial"/>
                        <a:buNone/>
                      </a:pPr>
                      <a:r>
                        <a:rPr lang="en-US" sz="3600" u="none" strike="noStrike" cap="none" dirty="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Collected: 8/26/22, 8/27/22</a:t>
                      </a: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Google Shape;57;p33">
            <a:extLst>
              <a:ext uri="{FF2B5EF4-FFF2-40B4-BE49-F238E27FC236}">
                <a16:creationId xmlns:a16="http://schemas.microsoft.com/office/drawing/2014/main" id="{02A228FD-F8C3-E540-AEBC-F3D4D709B4A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4643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292758527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Among the respondents who rent, 51% saw an increase in their rental costs in the past year.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Has your rent increased in the past year?</a:t>
            </a:r>
          </a:p>
        </p:txBody>
      </p:sp>
    </p:spTree>
    <p:extLst>
      <p:ext uri="{BB962C8B-B14F-4D97-AF65-F5344CB8AC3E}">
        <p14:creationId xmlns:p14="http://schemas.microsoft.com/office/powerpoint/2010/main" val="4142661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4217454667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The median increase was approximately 8% but 15% of respondents reported increases of 16% or more.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much did your rent go up?</a:t>
            </a:r>
          </a:p>
        </p:txBody>
      </p:sp>
    </p:spTree>
    <p:extLst>
      <p:ext uri="{BB962C8B-B14F-4D97-AF65-F5344CB8AC3E}">
        <p14:creationId xmlns:p14="http://schemas.microsoft.com/office/powerpoint/2010/main" val="5681949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00926259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24% of those faced with increases had to relocate because they couldn’t afford the proposed increase.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Were you able to afford the rent increase or did you have to move?</a:t>
            </a:r>
          </a:p>
        </p:txBody>
      </p:sp>
    </p:spTree>
    <p:extLst>
      <p:ext uri="{BB962C8B-B14F-4D97-AF65-F5344CB8AC3E}">
        <p14:creationId xmlns:p14="http://schemas.microsoft.com/office/powerpoint/2010/main" val="1872441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342740-E9CF-FD75-FB30-3D254CBA87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86" r="17696"/>
          <a:stretch/>
        </p:blipFill>
        <p:spPr>
          <a:xfrm>
            <a:off x="13205637" y="-15591"/>
            <a:ext cx="11178363" cy="13731591"/>
          </a:xfrm>
          <a:prstGeom prst="rect">
            <a:avLst/>
          </a:prstGeom>
        </p:spPr>
      </p:pic>
      <p:sp>
        <p:nvSpPr>
          <p:cNvPr id="3" name="Google Shape;150;p2">
            <a:extLst>
              <a:ext uri="{FF2B5EF4-FFF2-40B4-BE49-F238E27FC236}">
                <a16:creationId xmlns:a16="http://schemas.microsoft.com/office/drawing/2014/main" id="{FBA2A82F-639E-A0FF-775A-8B9C1803EEEE}"/>
              </a:ext>
            </a:extLst>
          </p:cNvPr>
          <p:cNvSpPr/>
          <p:nvPr/>
        </p:nvSpPr>
        <p:spPr>
          <a:xfrm>
            <a:off x="13205636" y="-15591"/>
            <a:ext cx="11178364" cy="13731590"/>
          </a:xfrm>
          <a:prstGeom prst="rect">
            <a:avLst/>
          </a:prstGeom>
          <a:solidFill>
            <a:schemeClr val="dk1">
              <a:alpha val="15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109855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0985501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dirty="0"/>
              <a:t>Among those who saw an increase, 73% feel the amount of the increase wasn’t justified.</a:t>
            </a:r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8" y="11946835"/>
            <a:ext cx="1098549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Did you feel the rent increase you received was fair?</a:t>
            </a:r>
          </a:p>
        </p:txBody>
      </p:sp>
    </p:spTree>
    <p:extLst>
      <p:ext uri="{BB962C8B-B14F-4D97-AF65-F5344CB8AC3E}">
        <p14:creationId xmlns:p14="http://schemas.microsoft.com/office/powerpoint/2010/main" val="4076737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044043564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Nearly 6 renters in 10 expect their rent to go up in the coming year.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Do you expect there will be an increase in your rent in the coming year?</a:t>
            </a:r>
          </a:p>
        </p:txBody>
      </p:sp>
    </p:spTree>
    <p:extLst>
      <p:ext uri="{BB962C8B-B14F-4D97-AF65-F5344CB8AC3E}">
        <p14:creationId xmlns:p14="http://schemas.microsoft.com/office/powerpoint/2010/main" val="3495586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256117423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A significant majority (79%) expect the increase to be 10% or less but more than 1 renter in 10 anticipates their rent will increase 16% or more.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much do you expect your rent to increase?</a:t>
            </a:r>
          </a:p>
        </p:txBody>
      </p:sp>
    </p:spTree>
    <p:extLst>
      <p:ext uri="{BB962C8B-B14F-4D97-AF65-F5344CB8AC3E}">
        <p14:creationId xmlns:p14="http://schemas.microsoft.com/office/powerpoint/2010/main" val="3838520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000042731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As a result of the anticipated rent increase, 27% of respondents feel they’ll have to relocate while 48% feel they’ll need to change spending or saving behaviors.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Can you afford the rent increase you expect to get in the coming year?</a:t>
            </a:r>
          </a:p>
        </p:txBody>
      </p:sp>
    </p:spTree>
    <p:extLst>
      <p:ext uri="{BB962C8B-B14F-4D97-AF65-F5344CB8AC3E}">
        <p14:creationId xmlns:p14="http://schemas.microsoft.com/office/powerpoint/2010/main" val="6684830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Of the current renters, 76% hope to own a home someday.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Do you plan to own a home someday?</a:t>
            </a:r>
          </a:p>
        </p:txBody>
      </p:sp>
    </p:spTree>
    <p:extLst>
      <p:ext uri="{BB962C8B-B14F-4D97-AF65-F5344CB8AC3E}">
        <p14:creationId xmlns:p14="http://schemas.microsoft.com/office/powerpoint/2010/main" val="1619009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5635477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For most who aspire to homeownership, it’s not on their horizon. Only 34% expect to be able to buy in the next 2 years. The biggest obstacles people report as very or extremely influential are rising home prices (70%) and interest rates (65%).  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136968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long do you think it will be before you will be able to purchase a home?</a:t>
            </a:r>
          </a:p>
        </p:txBody>
      </p:sp>
    </p:spTree>
    <p:extLst>
      <p:ext uri="{BB962C8B-B14F-4D97-AF65-F5344CB8AC3E}">
        <p14:creationId xmlns:p14="http://schemas.microsoft.com/office/powerpoint/2010/main" val="4177795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Homeowners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72% of homeowners feel their home has appreciated in the past two years.</a:t>
            </a:r>
          </a:p>
          <a:p>
            <a:r>
              <a:rPr lang="en-US" dirty="0"/>
              <a:t>Despite all the press about a housing crash, only 19% feel their home value will decline in the coming year while 49% feel it will increase.</a:t>
            </a:r>
          </a:p>
          <a:p>
            <a:r>
              <a:rPr lang="en-US" dirty="0"/>
              <a:t>Given the appreciation of homes over the past two years it not surprising that 76% of respondents view their home as an investment while only 16% consider it an expense.</a:t>
            </a:r>
          </a:p>
          <a:p>
            <a:pPr lvl="1"/>
            <a:r>
              <a:rPr lang="en-US" sz="2800" dirty="0"/>
              <a:t>Given the perception of home as an investment, it’s somewhat surprising that 32% of respondents are more inclined to just fix things when they break rather than doing maintenance on a schedule.</a:t>
            </a:r>
          </a:p>
          <a:p>
            <a:r>
              <a:rPr lang="en-US" dirty="0"/>
              <a:t>Only 1 homeowner in 5 sees their home primarily as a gathering spot. More than two-thirds (68%) see it as a place to get away.</a:t>
            </a:r>
          </a:p>
          <a:p>
            <a:r>
              <a:rPr lang="en-US" dirty="0"/>
              <a:t>Only 38% of respondents feel totally satisfied with their home while 61% feel their space needs improvements.</a:t>
            </a:r>
          </a:p>
          <a:p>
            <a:r>
              <a:rPr lang="en-US" dirty="0"/>
              <a:t>Many of the improvements people have in mind go beyond simple things like paint. 35% feel the layout of their home needs improvements.</a:t>
            </a:r>
          </a:p>
          <a:p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32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oogle Shape;155;p3">
            <a:extLst>
              <a:ext uri="{FF2B5EF4-FFF2-40B4-BE49-F238E27FC236}">
                <a16:creationId xmlns:a16="http://schemas.microsoft.com/office/drawing/2014/main" id="{02DD7996-7502-1D44-A082-2899F0C71C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223595"/>
              </p:ext>
            </p:extLst>
          </p:nvPr>
        </p:nvGraphicFramePr>
        <p:xfrm>
          <a:off x="533400" y="2997200"/>
          <a:ext cx="8686800" cy="868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09D9-838F-D349-891C-0F90AE20BF62}"/>
              </a:ext>
            </a:extLst>
          </p:cNvPr>
          <p:cNvSpPr>
            <a:spLocks noGrp="1"/>
          </p:cNvSpPr>
          <p:nvPr>
            <p:ph type="body" idx="5"/>
          </p:nvPr>
        </p:nvSpPr>
        <p:spPr>
          <a:xfrm>
            <a:off x="10299476" y="8975557"/>
            <a:ext cx="1844398" cy="780781"/>
          </a:xfrm>
        </p:spPr>
        <p:txBody>
          <a:bodyPr anchor="ctr"/>
          <a:lstStyle/>
          <a:p>
            <a:pPr algn="ctr"/>
            <a:r>
              <a:rPr lang="en-US" dirty="0"/>
              <a:t>24%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033D186-D5FA-4B49-8CA1-3945964629EC}"/>
              </a:ext>
            </a:extLst>
          </p:cNvPr>
          <p:cNvSpPr txBox="1">
            <a:spLocks/>
          </p:cNvSpPr>
          <p:nvPr/>
        </p:nvSpPr>
        <p:spPr>
          <a:xfrm>
            <a:off x="15577329" y="11053010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38%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90136F79-A0B7-B643-823C-A864471468AA}"/>
              </a:ext>
            </a:extLst>
          </p:cNvPr>
          <p:cNvSpPr txBox="1">
            <a:spLocks/>
          </p:cNvSpPr>
          <p:nvPr/>
        </p:nvSpPr>
        <p:spPr>
          <a:xfrm>
            <a:off x="15769834" y="2034608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21%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576C912E-67A0-3D4B-B176-370FC0AB4E22}"/>
              </a:ext>
            </a:extLst>
          </p:cNvPr>
          <p:cNvSpPr txBox="1">
            <a:spLocks/>
          </p:cNvSpPr>
          <p:nvPr/>
        </p:nvSpPr>
        <p:spPr>
          <a:xfrm>
            <a:off x="21368528" y="3093303"/>
            <a:ext cx="1844398" cy="7807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ctr" anchorCtr="0">
            <a:noAutofit/>
          </a:bodyPr>
          <a:lstStyle>
            <a:lvl1pPr marL="457200" marR="0" lvl="0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914400" marR="0" lvl="1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1371600" marR="0" lvl="2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1828800" marR="0" lvl="3" indent="-228600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1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2286000" lvl="4" indent="-369189" algn="l" defTabSz="18288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69189" algn="l" defTabSz="1828800" rtl="0" eaLnBrk="1" latinLnBrk="0" hangingPunct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14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17%</a:t>
            </a:r>
          </a:p>
        </p:txBody>
      </p:sp>
      <p:sp>
        <p:nvSpPr>
          <p:cNvPr id="14" name="Google Shape;64;p34">
            <a:extLst>
              <a:ext uri="{FF2B5EF4-FFF2-40B4-BE49-F238E27FC236}">
                <a16:creationId xmlns:a16="http://schemas.microsoft.com/office/drawing/2014/main" id="{69405211-7D94-934B-9AE1-511FDB392B5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9185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/>
            <a:r>
              <a:rPr lang="en-US" dirty="0"/>
              <a:t>Homeowners – cont.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44% of homeowners had one or more home improvements planned for the first half of 2022 that they did not complete.</a:t>
            </a:r>
          </a:p>
          <a:p>
            <a:r>
              <a:rPr lang="en-US" dirty="0"/>
              <a:t>The pressure of inflation on day-to-day items was noted as at least somewhat influential on the decision to defer home improvements by 93% of those who did so.</a:t>
            </a:r>
          </a:p>
          <a:p>
            <a:r>
              <a:rPr lang="en-US" dirty="0"/>
              <a:t>Price increases in building materials were also noted as at least slightly influential for 96% who chose to delay a home improvement project.</a:t>
            </a:r>
          </a:p>
          <a:p>
            <a:r>
              <a:rPr lang="en-US" dirty="0"/>
              <a:t>Sentiment seems to be improving; however, 50% of those who delayed a project expect to complete the work this fall or winter and only 13% are unsure when the work will be completed.</a:t>
            </a:r>
          </a:p>
          <a:p>
            <a:r>
              <a:rPr lang="en-US" dirty="0"/>
              <a:t>More than half of homeowners began the year with improvements planned for this coming fall and winter.</a:t>
            </a:r>
          </a:p>
          <a:p>
            <a:r>
              <a:rPr lang="en-US" dirty="0"/>
              <a:t>Only 18% feel they have to delay one or more of their planned improvements but 36% report they will proceed but look for places to reduce the cost.</a:t>
            </a:r>
          </a:p>
          <a:p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616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BF954-1BE6-DF41-B73F-839BB8B3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DBF4-EE3B-1243-8C10-8E0EF92DD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Renters’ dilemma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61A4-ADEB-AA45-9CEF-C0B801793841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/>
              <a:t>Among the respondents who rent, 51% saw an increase in their rental costs in the past year.</a:t>
            </a:r>
          </a:p>
          <a:p>
            <a:pPr lvl="1"/>
            <a:r>
              <a:rPr lang="en-US" sz="2800" dirty="0"/>
              <a:t>The median increase was approximately 8% but 15% of respondents reported increases of 16% or more.</a:t>
            </a:r>
          </a:p>
          <a:p>
            <a:r>
              <a:rPr lang="en-US" dirty="0"/>
              <a:t>24% of those faced with increases had to relocate because they couldn’t afford the proposed increase.</a:t>
            </a:r>
          </a:p>
          <a:p>
            <a:r>
              <a:rPr lang="en-US" dirty="0"/>
              <a:t>Among those who saw a rent increase, 73% feel the amount wasn’t justified.</a:t>
            </a:r>
          </a:p>
          <a:p>
            <a:r>
              <a:rPr lang="en-US" dirty="0"/>
              <a:t>Nearly 6 renters in 10 expect their rent to go up in the coming year.</a:t>
            </a:r>
          </a:p>
          <a:p>
            <a:pPr lvl="1"/>
            <a:r>
              <a:rPr lang="en-US" sz="2800" dirty="0"/>
              <a:t>A significant majority (79%) expect the increase to be 10% or less but more than 1 renter in 10 anticipates their rent will increase by 16% or more.</a:t>
            </a:r>
          </a:p>
          <a:p>
            <a:r>
              <a:rPr lang="en-US" dirty="0"/>
              <a:t>As a result of the anticipated rent increase, 27% of respondents feel they’ll have to relocate while 48% feel they’ll need to change spending or saving behaviors.</a:t>
            </a:r>
          </a:p>
          <a:p>
            <a:r>
              <a:rPr lang="en-US" dirty="0"/>
              <a:t>Of the current renters, 76% hope to own a home someday.</a:t>
            </a:r>
          </a:p>
          <a:p>
            <a:r>
              <a:rPr lang="en-US" dirty="0"/>
              <a:t>For most who aspire to homeownership, it’s not on their horizon. Only 34% expect to be able to buy in the next 2 years. The biggest obstacles people report as very or extremely influential are rising home prices (70%) and interest rates (65%).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Google Shape;64;p34">
            <a:extLst>
              <a:ext uri="{FF2B5EF4-FFF2-40B4-BE49-F238E27FC236}">
                <a16:creationId xmlns:a16="http://schemas.microsoft.com/office/drawing/2014/main" id="{F48A68D6-B953-3346-B698-FD2C95209CA2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3521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67;p4">
            <a:extLst>
              <a:ext uri="{FF2B5EF4-FFF2-40B4-BE49-F238E27FC236}">
                <a16:creationId xmlns:a16="http://schemas.microsoft.com/office/drawing/2014/main" id="{EE278B06-D417-404E-956C-C4E7442525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963260"/>
              </p:ext>
            </p:extLst>
          </p:nvPr>
        </p:nvGraphicFramePr>
        <p:xfrm>
          <a:off x="9496425" y="3681413"/>
          <a:ext cx="6353175" cy="6353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oogle Shape;168;p4">
            <a:extLst>
              <a:ext uri="{FF2B5EF4-FFF2-40B4-BE49-F238E27FC236}">
                <a16:creationId xmlns:a16="http://schemas.microsoft.com/office/drawing/2014/main" id="{36D6C752-1DD7-6349-B5DC-F22BFEE7FC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3948999"/>
              </p:ext>
            </p:extLst>
          </p:nvPr>
        </p:nvGraphicFramePr>
        <p:xfrm>
          <a:off x="16716375" y="3625850"/>
          <a:ext cx="6410325" cy="6408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Google Shape;169;p4" descr="A group of people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779FEEAF-9808-824D-BDA1-BCFAD9B0E21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3719"/>
            <a:ext cx="85344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  <p:sp>
        <p:nvSpPr>
          <p:cNvPr id="6" name="Google Shape;170;p4">
            <a:extLst>
              <a:ext uri="{FF2B5EF4-FFF2-40B4-BE49-F238E27FC236}">
                <a16:creationId xmlns:a16="http://schemas.microsoft.com/office/drawing/2014/main" id="{D9E2BE27-7746-A64C-B767-87EE40A9852A}"/>
              </a:ext>
            </a:extLst>
          </p:cNvPr>
          <p:cNvSpPr/>
          <p:nvPr/>
        </p:nvSpPr>
        <p:spPr>
          <a:xfrm>
            <a:off x="0" y="-27782"/>
            <a:ext cx="8534400" cy="13716000"/>
          </a:xfrm>
          <a:prstGeom prst="rect">
            <a:avLst/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Palatino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64;p34">
            <a:extLst>
              <a:ext uri="{FF2B5EF4-FFF2-40B4-BE49-F238E27FC236}">
                <a16:creationId xmlns:a16="http://schemas.microsoft.com/office/drawing/2014/main" id="{0F0823BC-C34E-CC4F-A51B-6DF176D4641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479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E5976-C769-ED4B-8CA8-AFEF84FDE6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89" b="7889"/>
          <a:stretch/>
        </p:blipFill>
        <p:spPr>
          <a:xfrm>
            <a:off x="20086" y="0"/>
            <a:ext cx="24404086" cy="13716000"/>
          </a:xfrm>
          <a:prstGeom prst="rect">
            <a:avLst/>
          </a:prstGeom>
        </p:spPr>
      </p:pic>
      <p:sp>
        <p:nvSpPr>
          <p:cNvPr id="5" name="Google Shape;150;p2">
            <a:extLst>
              <a:ext uri="{FF2B5EF4-FFF2-40B4-BE49-F238E27FC236}">
                <a16:creationId xmlns:a16="http://schemas.microsoft.com/office/drawing/2014/main" id="{15271F72-CBD6-AD46-9A17-E47E60954C8D}"/>
              </a:ext>
            </a:extLst>
          </p:cNvPr>
          <p:cNvSpPr/>
          <p:nvPr/>
        </p:nvSpPr>
        <p:spPr>
          <a:xfrm>
            <a:off x="40172" y="0"/>
            <a:ext cx="24384000" cy="13716000"/>
          </a:xfrm>
          <a:prstGeom prst="rect">
            <a:avLst/>
          </a:prstGeom>
          <a:solidFill>
            <a:schemeClr val="dk1">
              <a:alpha val="23638"/>
            </a:scheme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3200"/>
            </a:pPr>
            <a:endParaRPr sz="32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0A76FC-33E2-6445-85C7-FB3214027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Homeowners</a:t>
            </a:r>
          </a:p>
        </p:txBody>
      </p:sp>
      <p:sp>
        <p:nvSpPr>
          <p:cNvPr id="4" name="Google Shape;64;p34">
            <a:extLst>
              <a:ext uri="{FF2B5EF4-FFF2-40B4-BE49-F238E27FC236}">
                <a16:creationId xmlns:a16="http://schemas.microsoft.com/office/drawing/2014/main" id="{EA9D9798-09EE-3B4F-A657-06D834DD4686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Google Shape;17;p43">
            <a:extLst>
              <a:ext uri="{FF2B5EF4-FFF2-40B4-BE49-F238E27FC236}">
                <a16:creationId xmlns:a16="http://schemas.microsoft.com/office/drawing/2014/main" id="{6FBD5B01-7709-2F44-A5EB-DF0B6FF969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495" y="5481328"/>
            <a:ext cx="3670305" cy="183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192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3493485888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72% of homeowners feel their home has appreciated in the past two years.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How has the value of your home changed in the past 2 years?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622434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67968661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Despite all the press about a housing crash, only 19% feel their home value will decline in the coming year while 49% feel it will increase.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What do you expect will happen to the value of your home in the coming year?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2568219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1781131080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Given the appreciation of homes over the past two years, it not surprising that 76% of respondents view their home as an investment while only 16% consider it an expense.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Listed below are pairs of terms. Please indicate which of the terms is most descriptive of you. The closer your selection is to a term the more descriptive it is of you.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1AB338-B59D-7E80-608C-BA9BC465CDC8}"/>
              </a:ext>
            </a:extLst>
          </p:cNvPr>
          <p:cNvSpPr/>
          <p:nvPr/>
        </p:nvSpPr>
        <p:spPr>
          <a:xfrm>
            <a:off x="4397829" y="7358743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E851A55-7F3F-6139-AAE1-B90A18FFB0DA}"/>
              </a:ext>
            </a:extLst>
          </p:cNvPr>
          <p:cNvSpPr/>
          <p:nvPr/>
        </p:nvSpPr>
        <p:spPr>
          <a:xfrm>
            <a:off x="17634857" y="7358743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6E9E92-28F4-9367-31D8-F64E525EB977}"/>
              </a:ext>
            </a:extLst>
          </p:cNvPr>
          <p:cNvSpPr txBox="1"/>
          <p:nvPr/>
        </p:nvSpPr>
        <p:spPr>
          <a:xfrm>
            <a:off x="4648200" y="7974761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6D420-32BB-A4B5-109B-5938FDAA6CF2}"/>
              </a:ext>
            </a:extLst>
          </p:cNvPr>
          <p:cNvSpPr txBox="1"/>
          <p:nvPr/>
        </p:nvSpPr>
        <p:spPr>
          <a:xfrm>
            <a:off x="17885228" y="7974761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76%</a:t>
            </a:r>
          </a:p>
        </p:txBody>
      </p:sp>
    </p:spTree>
    <p:extLst>
      <p:ext uri="{BB962C8B-B14F-4D97-AF65-F5344CB8AC3E}">
        <p14:creationId xmlns:p14="http://schemas.microsoft.com/office/powerpoint/2010/main" val="2612536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4;p34">
            <a:extLst>
              <a:ext uri="{FF2B5EF4-FFF2-40B4-BE49-F238E27FC236}">
                <a16:creationId xmlns:a16="http://schemas.microsoft.com/office/drawing/2014/main" id="{A82430D4-6BA1-314F-AF77-8B5D2EC247A9}"/>
              </a:ext>
            </a:extLst>
          </p:cNvPr>
          <p:cNvSpPr txBox="1">
            <a:spLocks/>
          </p:cNvSpPr>
          <p:nvPr/>
        </p:nvSpPr>
        <p:spPr>
          <a:xfrm>
            <a:off x="21117469" y="807640"/>
            <a:ext cx="2060028" cy="149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>
              <a:defRPr lang="en-US"/>
            </a:defPPr>
            <a:lvl1pPr marL="0" marR="0" lvl="0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L="0" marR="0" lvl="1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L="0" marR="0" lvl="2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L="0" marR="0" lvl="3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L="0" marR="0" lvl="4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L="0" marR="0" lvl="5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L="0" marR="0" lvl="6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L="0" marR="0" lvl="7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L="0" marR="0" lvl="8" indent="0" algn="r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 Black"/>
              <a:buNone/>
              <a:defRPr sz="4800" b="0" i="0" u="none" strike="noStrike" kern="1200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tx1"/>
                </a:solidFill>
              </a:rPr>
              <a:pPr/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6" name="Google Shape;186;p53">
            <a:extLst>
              <a:ext uri="{FF2B5EF4-FFF2-40B4-BE49-F238E27FC236}">
                <a16:creationId xmlns:a16="http://schemas.microsoft.com/office/drawing/2014/main" id="{4F2990B6-BC31-BE45-8DF4-BE8759DBC5CC}"/>
              </a:ext>
            </a:extLst>
          </p:cNvPr>
          <p:cNvGraphicFramePr>
            <a:graphicFrameLocks noGrp="1"/>
          </p:cNvGraphicFramePr>
          <p:nvPr>
            <p:ph type="chart" idx="2"/>
            <p:extLst>
              <p:ext uri="{D42A27DB-BD31-4B8C-83A1-F6EECF244321}">
                <p14:modId xmlns:p14="http://schemas.microsoft.com/office/powerpoint/2010/main" val="295942863"/>
              </p:ext>
            </p:extLst>
          </p:nvPr>
        </p:nvGraphicFramePr>
        <p:xfrm>
          <a:off x="1206500" y="4457700"/>
          <a:ext cx="21971000" cy="6819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Google Shape;187;p53">
            <a:extLst>
              <a:ext uri="{FF2B5EF4-FFF2-40B4-BE49-F238E27FC236}">
                <a16:creationId xmlns:a16="http://schemas.microsoft.com/office/drawing/2014/main" id="{7FC6D90A-E83D-3245-8224-E15A2B341D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06495" y="1769165"/>
            <a:ext cx="14643105" cy="1902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20"/>
              <a:buFont typeface="Arial Black"/>
              <a:buNone/>
            </a:pPr>
            <a:r>
              <a:rPr lang="en-US" dirty="0"/>
              <a:t>Given the perception of home as an investment it’s somewhat surprising that 32% of respondents are more inclined to just fix things when they break rather than doing maintenance on a schedule.</a:t>
            </a:r>
            <a:endParaRPr dirty="0"/>
          </a:p>
        </p:txBody>
      </p:sp>
      <p:sp>
        <p:nvSpPr>
          <p:cNvPr id="9" name="Google Shape;188;p53">
            <a:extLst>
              <a:ext uri="{FF2B5EF4-FFF2-40B4-BE49-F238E27FC236}">
                <a16:creationId xmlns:a16="http://schemas.microsoft.com/office/drawing/2014/main" id="{D1AA678B-67BE-AE41-BA48-ECA52B92AC28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1206499" y="12388695"/>
            <a:ext cx="12526434" cy="59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Listed below are pairs of terms. Please indicate which of the terms is most descriptive of you. The closer your selection is to a term the more descriptive it is of you.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6E937F-3CC3-7F38-8B02-AB10FBBD1134}"/>
              </a:ext>
            </a:extLst>
          </p:cNvPr>
          <p:cNvSpPr/>
          <p:nvPr/>
        </p:nvSpPr>
        <p:spPr>
          <a:xfrm>
            <a:off x="4397829" y="7358743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7B70A4E-69B3-391E-ACF0-3891CB62D6E2}"/>
              </a:ext>
            </a:extLst>
          </p:cNvPr>
          <p:cNvSpPr/>
          <p:nvPr/>
        </p:nvSpPr>
        <p:spPr>
          <a:xfrm>
            <a:off x="17852571" y="7358743"/>
            <a:ext cx="2133600" cy="215537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5DE788-9C54-C286-4333-6439CC6073CD}"/>
              </a:ext>
            </a:extLst>
          </p:cNvPr>
          <p:cNvSpPr txBox="1"/>
          <p:nvPr/>
        </p:nvSpPr>
        <p:spPr>
          <a:xfrm>
            <a:off x="4648200" y="7974761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58%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64D2-31CC-BAA4-038A-BA348121E97A}"/>
              </a:ext>
            </a:extLst>
          </p:cNvPr>
          <p:cNvSpPr txBox="1"/>
          <p:nvPr/>
        </p:nvSpPr>
        <p:spPr>
          <a:xfrm>
            <a:off x="18102943" y="7974761"/>
            <a:ext cx="163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32%</a:t>
            </a:r>
          </a:p>
        </p:txBody>
      </p:sp>
    </p:spTree>
    <p:extLst>
      <p:ext uri="{BB962C8B-B14F-4D97-AF65-F5344CB8AC3E}">
        <p14:creationId xmlns:p14="http://schemas.microsoft.com/office/powerpoint/2010/main" val="356853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ales Factory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FF6502"/>
    </a:accent5>
    <a:accent6>
      <a:srgbClr val="FA7F24"/>
    </a:accent6>
    <a:hlink>
      <a:srgbClr val="A0CB05"/>
    </a:hlink>
    <a:folHlink>
      <a:srgbClr val="2B8BDF"/>
    </a:folHlink>
  </a:clrScheme>
  <a:fontScheme name="21_BasicWhite">
    <a:majorFont>
      <a:latin typeface="Arial Black"/>
      <a:ea typeface="Arial Black"/>
      <a:cs typeface="Arial Black"/>
    </a:majorFont>
    <a:minorFont>
      <a:latin typeface="Palatino"/>
      <a:ea typeface="Palatino"/>
      <a:cs typeface="Palatino"/>
    </a:minorFont>
  </a:fontScheme>
  <a:fmtScheme name="21_Basic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Sales Factory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FF6502"/>
    </a:accent5>
    <a:accent6>
      <a:srgbClr val="FA7F24"/>
    </a:accent6>
    <a:hlink>
      <a:srgbClr val="A0CB05"/>
    </a:hlink>
    <a:folHlink>
      <a:srgbClr val="2B8BDF"/>
    </a:folHlink>
  </a:clrScheme>
  <a:fontScheme name="21_BasicWhite">
    <a:majorFont>
      <a:latin typeface="Arial Black"/>
      <a:ea typeface="Arial Black"/>
      <a:cs typeface="Arial Black"/>
    </a:majorFont>
    <a:minorFont>
      <a:latin typeface="Palatino"/>
      <a:ea typeface="Palatino"/>
      <a:cs typeface="Palatino"/>
    </a:minorFont>
  </a:fontScheme>
  <a:fmtScheme name="21_BasicWhit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29999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4999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/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SFA 2">
    <a:dk1>
      <a:srgbClr val="000000"/>
    </a:dk1>
    <a:lt1>
      <a:srgbClr val="FFFFFF"/>
    </a:lt1>
    <a:dk2>
      <a:srgbClr val="000000"/>
    </a:dk2>
    <a:lt2>
      <a:srgbClr val="F7F3E9"/>
    </a:lt2>
    <a:accent1>
      <a:srgbClr val="A0CB05"/>
    </a:accent1>
    <a:accent2>
      <a:srgbClr val="B2E205"/>
    </a:accent2>
    <a:accent3>
      <a:srgbClr val="2B8CE0"/>
    </a:accent3>
    <a:accent4>
      <a:srgbClr val="57AEF7"/>
    </a:accent4>
    <a:accent5>
      <a:srgbClr val="704CD9"/>
    </a:accent5>
    <a:accent6>
      <a:srgbClr val="FA7F24"/>
    </a:accent6>
    <a:hlink>
      <a:srgbClr val="A0CB05"/>
    </a:hlink>
    <a:folHlink>
      <a:srgbClr val="2B8BDF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3229</TotalTime>
  <Words>1867</Words>
  <Application>Microsoft Macintosh PowerPoint</Application>
  <PresentationFormat>Custom</PresentationFormat>
  <Paragraphs>152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Helvetica Neue</vt:lpstr>
      <vt:lpstr>NTR</vt:lpstr>
      <vt:lpstr>Palatino</vt:lpstr>
      <vt:lpstr>Office Theme</vt:lpstr>
      <vt:lpstr>Home Retail Monitor</vt:lpstr>
      <vt:lpstr>Methodology</vt:lpstr>
      <vt:lpstr>PowerPoint Presentation</vt:lpstr>
      <vt:lpstr>PowerPoint Presentation</vt:lpstr>
      <vt:lpstr>Homeowners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Renters’ dilemma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Gabe Ketrow</dc:creator>
  <cp:lastModifiedBy>Chuck Mattina</cp:lastModifiedBy>
  <cp:revision>80</cp:revision>
  <dcterms:created xsi:type="dcterms:W3CDTF">2021-10-04T17:04:45Z</dcterms:created>
  <dcterms:modified xsi:type="dcterms:W3CDTF">2022-09-02T13:08:58Z</dcterms:modified>
</cp:coreProperties>
</file>