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505" r:id="rId6"/>
    <p:sldId id="551" r:id="rId7"/>
    <p:sldId id="545" r:id="rId8"/>
    <p:sldId id="473" r:id="rId9"/>
    <p:sldId id="548" r:id="rId10"/>
    <p:sldId id="556" r:id="rId11"/>
    <p:sldId id="536" r:id="rId12"/>
    <p:sldId id="433" r:id="rId13"/>
    <p:sldId id="554" r:id="rId14"/>
    <p:sldId id="538" r:id="rId15"/>
    <p:sldId id="555" r:id="rId16"/>
    <p:sldId id="542" r:id="rId17"/>
    <p:sldId id="557" r:id="rId18"/>
    <p:sldId id="393" r:id="rId19"/>
    <p:sldId id="503" r:id="rId20"/>
    <p:sldId id="532" r:id="rId21"/>
    <p:sldId id="534" r:id="rId22"/>
    <p:sldId id="535" r:id="rId23"/>
    <p:sldId id="263" r:id="rId24"/>
    <p:sldId id="552" r:id="rId25"/>
    <p:sldId id="553" r:id="rId26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0A87F0"/>
    <a:srgbClr val="F8F3E9"/>
    <a:srgbClr val="E136D0"/>
    <a:srgbClr val="B2E203"/>
    <a:srgbClr val="2B8CE1"/>
    <a:srgbClr val="F8F4E9"/>
    <a:srgbClr val="404040"/>
    <a:srgbClr val="FD8CE0"/>
    <a:srgbClr val="A0C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/>
    <p:restoredTop sz="96190"/>
  </p:normalViewPr>
  <p:slideViewPr>
    <p:cSldViewPr snapToGrid="0" snapToObjects="1">
      <p:cViewPr varScale="1">
        <p:scale>
          <a:sx n="61" d="100"/>
          <a:sy n="61" d="100"/>
        </p:scale>
        <p:origin x="1304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79203974018125"/>
          <c:y val="0.16032501112005243"/>
          <c:w val="0.67263000275030305"/>
          <c:h val="0.672630002750303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Urbanicity</c:v>
                </c:pt>
              </c:strCache>
            </c:strRef>
          </c:tx>
          <c:spPr>
            <a:ln w="50800">
              <a:noFill/>
            </a:ln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9-F646-91AA-AF0E056D62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9-F646-91AA-AF0E056D62BB}"/>
              </c:ext>
            </c:extLst>
          </c:dPt>
          <c:dPt>
            <c:idx val="2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9-F646-91AA-AF0E056D62BB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BF9-F646-91AA-AF0E056D62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Urban</c:v>
                </c:pt>
                <c:pt idx="1">
                  <c:v>Suburban</c:v>
                </c:pt>
                <c:pt idx="2">
                  <c:v>Rural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0.35</c:v>
                </c:pt>
                <c:pt idx="1">
                  <c:v>0.45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F9-F646-91AA-AF0E056D6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Least influential </a:t>
            </a:r>
            <a:r>
              <a:rPr lang="en-US" sz="2880" b="0" i="0" u="none" strike="noStrike" baseline="0" dirty="0">
                <a:effectLst/>
              </a:rPr>
              <a:t>on preference to only shop in-store</a:t>
            </a:r>
            <a:r>
              <a:rPr lang="en-US" sz="2880" b="0" i="0" u="none" strike="noStrike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 Less concern about my credit card being stolen</c:v>
                </c:pt>
                <c:pt idx="1">
                  <c:v> Getting away from home</c:v>
                </c:pt>
                <c:pt idx="2">
                  <c:v> The ability to pay in cash or by check</c:v>
                </c:pt>
                <c:pt idx="3">
                  <c:v> I find shopping online confusing</c:v>
                </c:pt>
                <c:pt idx="4">
                  <c:v> I’m never sure I’m getting the best deal online</c:v>
                </c:pt>
                <c:pt idx="5">
                  <c:v> The ease of returning items</c:v>
                </c:pt>
                <c:pt idx="6">
                  <c:v> Shopping for deals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0.38</c:v>
                </c:pt>
                <c:pt idx="1">
                  <c:v>0.36</c:v>
                </c:pt>
                <c:pt idx="2">
                  <c:v>0.28000000000000003</c:v>
                </c:pt>
                <c:pt idx="3">
                  <c:v>0.28000000000000003</c:v>
                </c:pt>
                <c:pt idx="4">
                  <c:v>0.26</c:v>
                </c:pt>
                <c:pt idx="5">
                  <c:v>0.25</c:v>
                </c:pt>
                <c:pt idx="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6E-8F49-BE3D-E982BC175E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8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80" b="0" i="0" kern="1200" spc="0" baseline="0" dirty="0">
                <a:solidFill>
                  <a:srgbClr val="595959"/>
                </a:solidFill>
                <a:effectLst/>
              </a:rPr>
              <a:t>If ‘only shop in-store’: The things missed most about shopping online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80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 Being able to avoid crowds</c:v>
                </c:pt>
                <c:pt idx="1">
                  <c:v> The ability to shop from home</c:v>
                </c:pt>
                <c:pt idx="2">
                  <c:v> Not having to stand in line</c:v>
                </c:pt>
                <c:pt idx="3">
                  <c:v> The ability to shop at off hours (late night, early morning)</c:v>
                </c:pt>
                <c:pt idx="4">
                  <c:v> Not having to drive and deal with parking lots</c:v>
                </c:pt>
                <c:pt idx="5">
                  <c:v> The low prices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0.39</c:v>
                </c:pt>
                <c:pt idx="1">
                  <c:v>0.38</c:v>
                </c:pt>
                <c:pt idx="2">
                  <c:v>0.38</c:v>
                </c:pt>
                <c:pt idx="3">
                  <c:v>0.38</c:v>
                </c:pt>
                <c:pt idx="4">
                  <c:v>0.3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8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Most influential on preference to only shop online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80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 The ability to shop from home</c:v>
                </c:pt>
                <c:pt idx="1">
                  <c:v> The ability to shop at off hours (late night, early morning)</c:v>
                </c:pt>
                <c:pt idx="2">
                  <c:v> Being able to avoid crowds</c:v>
                </c:pt>
                <c:pt idx="3">
                  <c:v> The low prices</c:v>
                </c:pt>
                <c:pt idx="4">
                  <c:v> The broad selection of products</c:v>
                </c:pt>
                <c:pt idx="5">
                  <c:v> The ability to shop a lot of different places very quickly</c:v>
                </c:pt>
                <c:pt idx="6">
                  <c:v> The broad selection of brands in every category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0.46</c:v>
                </c:pt>
                <c:pt idx="1">
                  <c:v>0.36</c:v>
                </c:pt>
                <c:pt idx="2">
                  <c:v>0.35</c:v>
                </c:pt>
                <c:pt idx="3">
                  <c:v>0.33</c:v>
                </c:pt>
                <c:pt idx="4">
                  <c:v>0.32</c:v>
                </c:pt>
                <c:pt idx="5">
                  <c:v>0.28999999999999998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E9-9241-8438-D6B07189A8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8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80" b="0" i="0" kern="1200" spc="0" baseline="0" dirty="0">
                <a:solidFill>
                  <a:srgbClr val="595959"/>
                </a:solidFill>
                <a:effectLst/>
              </a:rPr>
              <a:t>If ‘only shop online’: The characteristics missed most about shopping in-store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80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 The ability to get things now rather than having to wait</c:v>
                </c:pt>
                <c:pt idx="1">
                  <c:v> The ability to touch and feel the products I buy</c:v>
                </c:pt>
                <c:pt idx="2">
                  <c:v> Getting away from home</c:v>
                </c:pt>
                <c:pt idx="3">
                  <c:v> The ability to compare products</c:v>
                </c:pt>
                <c:pt idx="4">
                  <c:v> The experience of being in a store</c:v>
                </c:pt>
                <c:pt idx="5">
                  <c:v> The ability to see a lot of different things all at once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0.46</c:v>
                </c:pt>
                <c:pt idx="1">
                  <c:v>0.45</c:v>
                </c:pt>
                <c:pt idx="2">
                  <c:v>0.35</c:v>
                </c:pt>
                <c:pt idx="3">
                  <c:v>0.31</c:v>
                </c:pt>
                <c:pt idx="4">
                  <c:v>0.28999999999999998</c:v>
                </c:pt>
                <c:pt idx="5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Who are planning on getting a flu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shot this year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Flu shot in previous 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every year</c:v>
                </c:pt>
                <c:pt idx="1">
                  <c:v>Yes, some years</c:v>
                </c:pt>
                <c:pt idx="2">
                  <c:v>No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0.48</c:v>
                </c:pt>
                <c:pt idx="1">
                  <c:v>0.3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every year</c:v>
                </c:pt>
                <c:pt idx="1">
                  <c:v>Yes, some years</c:v>
                </c:pt>
                <c:pt idx="2">
                  <c:v>No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0.43</c:v>
                </c:pt>
                <c:pt idx="1">
                  <c:v>0.4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every year</c:v>
                </c:pt>
                <c:pt idx="1">
                  <c:v>Yes, some years</c:v>
                </c:pt>
                <c:pt idx="2">
                  <c:v>No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0.49</c:v>
                </c:pt>
                <c:pt idx="1">
                  <c:v>0.33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every year</c:v>
                </c:pt>
                <c:pt idx="1">
                  <c:v>Yes, some years</c:v>
                </c:pt>
                <c:pt idx="2">
                  <c:v>No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0.42</c:v>
                </c:pt>
                <c:pt idx="1">
                  <c:v>0.28999999999999998</c:v>
                </c:pt>
                <c:pt idx="2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every year</c:v>
                </c:pt>
                <c:pt idx="1">
                  <c:v>Yes, some years</c:v>
                </c:pt>
                <c:pt idx="2">
                  <c:v>No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0.26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i="0" kern="1200" spc="0" baseline="0" dirty="0">
                <a:solidFill>
                  <a:srgbClr val="5959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Anticipated change 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COVID cases this coming winter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Case numbers will continue to decrease</c:v>
                </c:pt>
                <c:pt idx="1">
                  <c:v>Case numbers will remain about the same</c:v>
                </c:pt>
                <c:pt idx="2">
                  <c:v>Case numbers will go up a little</c:v>
                </c:pt>
                <c:pt idx="3">
                  <c:v>Case numbers will increase significantly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0.25</c:v>
                </c:pt>
                <c:pt idx="2">
                  <c:v>0.36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Case numbers will continue to decrease</c:v>
                </c:pt>
                <c:pt idx="1">
                  <c:v>Case numbers will remain about the same</c:v>
                </c:pt>
                <c:pt idx="2">
                  <c:v>Case numbers will go up a little</c:v>
                </c:pt>
                <c:pt idx="3">
                  <c:v>Case numbers will increase significantly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0.24</c:v>
                </c:pt>
                <c:pt idx="2">
                  <c:v>0.44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Case numbers will continue to decrease</c:v>
                </c:pt>
                <c:pt idx="1">
                  <c:v>Case numbers will remain about the same</c:v>
                </c:pt>
                <c:pt idx="2">
                  <c:v>Case numbers will go up a little</c:v>
                </c:pt>
                <c:pt idx="3">
                  <c:v>Case numbers will increase significantly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0.36</c:v>
                </c:pt>
                <c:pt idx="1">
                  <c:v>0.24</c:v>
                </c:pt>
                <c:pt idx="2">
                  <c:v>0.28999999999999998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Case numbers will continue to decrease</c:v>
                </c:pt>
                <c:pt idx="1">
                  <c:v>Case numbers will remain about the same</c:v>
                </c:pt>
                <c:pt idx="2">
                  <c:v>Case numbers will go up a little</c:v>
                </c:pt>
                <c:pt idx="3">
                  <c:v>Case numbers will increase significantly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0.27</c:v>
                </c:pt>
                <c:pt idx="1">
                  <c:v>0.24</c:v>
                </c:pt>
                <c:pt idx="2">
                  <c:v>0.4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Case numbers will continue to decrease</c:v>
                </c:pt>
                <c:pt idx="1">
                  <c:v>Case numbers will remain about the same</c:v>
                </c:pt>
                <c:pt idx="2">
                  <c:v>Case numbers will go up a little</c:v>
                </c:pt>
                <c:pt idx="3">
                  <c:v>Case numbers will increase significantly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0.23</c:v>
                </c:pt>
                <c:pt idx="1">
                  <c:v>0.27</c:v>
                </c:pt>
                <c:pt idx="2">
                  <c:v>0.38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Vaccine Status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2 doses and 1 or more boosters</c:v>
                </c:pt>
                <c:pt idx="1">
                  <c:v>Yes, 2 doses</c:v>
                </c:pt>
                <c:pt idx="2">
                  <c:v>Yes, 1 dose</c:v>
                </c:pt>
                <c:pt idx="3">
                  <c:v>No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0.43</c:v>
                </c:pt>
                <c:pt idx="1">
                  <c:v>0.22</c:v>
                </c:pt>
                <c:pt idx="2">
                  <c:v>7.0000000000000007E-2</c:v>
                </c:pt>
                <c:pt idx="3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2 doses and 1 or more boosters</c:v>
                </c:pt>
                <c:pt idx="1">
                  <c:v>Yes, 2 doses</c:v>
                </c:pt>
                <c:pt idx="2">
                  <c:v>Yes, 1 dose</c:v>
                </c:pt>
                <c:pt idx="3">
                  <c:v>No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0.25</c:v>
                </c:pt>
                <c:pt idx="2">
                  <c:v>0.13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2 doses and 1 or more boosters</c:v>
                </c:pt>
                <c:pt idx="1">
                  <c:v>Yes, 2 doses</c:v>
                </c:pt>
                <c:pt idx="2">
                  <c:v>Yes, 1 dose</c:v>
                </c:pt>
                <c:pt idx="3">
                  <c:v>No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0.35</c:v>
                </c:pt>
                <c:pt idx="1">
                  <c:v>0.27</c:v>
                </c:pt>
                <c:pt idx="2">
                  <c:v>0.1</c:v>
                </c:pt>
                <c:pt idx="3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2 doses and 1 or more boosters</c:v>
                </c:pt>
                <c:pt idx="1">
                  <c:v>Yes, 2 doses</c:v>
                </c:pt>
                <c:pt idx="2">
                  <c:v>Yes, 1 dose</c:v>
                </c:pt>
                <c:pt idx="3">
                  <c:v>No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0.37</c:v>
                </c:pt>
                <c:pt idx="1">
                  <c:v>0.23</c:v>
                </c:pt>
                <c:pt idx="2">
                  <c:v>0.08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2 doses and 1 or more boosters</c:v>
                </c:pt>
                <c:pt idx="1">
                  <c:v>Yes, 2 doses</c:v>
                </c:pt>
                <c:pt idx="2">
                  <c:v>Yes, 1 dose</c:v>
                </c:pt>
                <c:pt idx="3">
                  <c:v>No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0.62</c:v>
                </c:pt>
                <c:pt idx="1">
                  <c:v>0.17</c:v>
                </c:pt>
                <c:pt idx="2">
                  <c:v>0.03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Expectation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of receiving the new COVID vaccine booster in the fall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0.51</c:v>
                </c:pt>
                <c:pt idx="1">
                  <c:v>0.28999999999999998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</c:v>
                </c:pt>
                <c:pt idx="1">
                  <c:v>0.23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0.53</c:v>
                </c:pt>
                <c:pt idx="1">
                  <c:v>0.3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0.41</c:v>
                </c:pt>
                <c:pt idx="1">
                  <c:v>0.39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0.21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Generation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11982338814378"/>
          <c:y val="0.12065272475421467"/>
          <c:w val="0.80070705604090853"/>
          <c:h val="0.751974562720605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Generation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B8CE0">
                  <a:lumMod val="50000"/>
                </a:srgb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60-194C-B321-A7AD5C796FEC}"/>
              </c:ext>
            </c:extLst>
          </c:dPt>
          <c:dPt>
            <c:idx val="1"/>
            <c:bubble3D val="0"/>
            <c:spPr>
              <a:solidFill>
                <a:srgbClr val="85A904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60-194C-B321-A7AD5C796FEC}"/>
              </c:ext>
            </c:extLst>
          </c:dPt>
          <c:dPt>
            <c:idx val="2"/>
            <c:bubble3D val="0"/>
            <c:spPr>
              <a:solidFill>
                <a:srgbClr val="000000">
                  <a:lumMod val="75000"/>
                  <a:lumOff val="25000"/>
                </a:srgb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60-194C-B321-A7AD5C796FEC}"/>
              </c:ext>
            </c:extLst>
          </c:dPt>
          <c:dPt>
            <c:idx val="3"/>
            <c:bubble3D val="0"/>
            <c:spPr>
              <a:solidFill>
                <a:srgbClr val="B2E205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D60-194C-B321-A7AD5C796F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 Z</c:v>
                </c:pt>
                <c:pt idx="1">
                  <c:v>Millennial</c:v>
                </c:pt>
                <c:pt idx="2">
                  <c:v>Gen X</c:v>
                </c:pt>
                <c:pt idx="3">
                  <c:v>Boomer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0.32</c:v>
                </c:pt>
                <c:pt idx="2">
                  <c:v>0.27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60-194C-B321-A7AD5C796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11982338814378"/>
          <c:y val="0.12065272475421467"/>
          <c:w val="0.80070705604090853"/>
          <c:h val="0.751974562720605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spPr>
            <a:solidFill>
              <a:srgbClr val="FA7F24"/>
            </a:solidFill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57AEF7">
                  <a:lumMod val="75000"/>
                </a:srgb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2F-5B4A-A95F-B91645EC603E}"/>
              </c:ext>
            </c:extLst>
          </c:dPt>
          <c:dPt>
            <c:idx val="1"/>
            <c:bubble3D val="0"/>
            <c:spPr>
              <a:solidFill>
                <a:srgbClr val="F7F3E9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2F-5B4A-A95F-B91645EC603E}"/>
              </c:ext>
            </c:extLst>
          </c:dPt>
          <c:dPt>
            <c:idx val="2"/>
            <c:bubble3D val="0"/>
            <c:spPr>
              <a:solidFill>
                <a:srgbClr val="FA7F24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2F-5B4A-A95F-B91645EC603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C2F-5B4A-A95F-B91645EC6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2F-5B4A-A95F-B91645EC6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Anticipated</a:t>
            </a:r>
            <a:r>
              <a:rPr lang="en-US" baseline="0" dirty="0"/>
              <a:t> change in price of: </a:t>
            </a:r>
            <a:r>
              <a:rPr lang="en-US" dirty="0"/>
              <a:t>Gas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Increase More than 20%</c:v>
                </c:pt>
                <c:pt idx="1">
                  <c:v>Increase 11-20%</c:v>
                </c:pt>
                <c:pt idx="2">
                  <c:v>Increase 1-10%</c:v>
                </c:pt>
                <c:pt idx="3">
                  <c:v>Stay about the same</c:v>
                </c:pt>
                <c:pt idx="4">
                  <c:v>Decrease 1-10%</c:v>
                </c:pt>
                <c:pt idx="5">
                  <c:v>Decrease 11-20%</c:v>
                </c:pt>
                <c:pt idx="6">
                  <c:v>Decrease more than 20%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0.18</c:v>
                </c:pt>
                <c:pt idx="1">
                  <c:v>0.22</c:v>
                </c:pt>
                <c:pt idx="2">
                  <c:v>0.24</c:v>
                </c:pt>
                <c:pt idx="3">
                  <c:v>0.18</c:v>
                </c:pt>
                <c:pt idx="4">
                  <c:v>0.14000000000000001</c:v>
                </c:pt>
                <c:pt idx="5">
                  <c:v>0.03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80" b="0" i="0" u="none" strike="noStrike" baseline="0" dirty="0">
                <a:effectLst/>
              </a:rPr>
              <a:t>Anticipated change in price of: </a:t>
            </a:r>
            <a:r>
              <a:rPr lang="en-US" dirty="0"/>
              <a:t>Food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Increase More than 20%</c:v>
                </c:pt>
                <c:pt idx="1">
                  <c:v>Increase 11-20%</c:v>
                </c:pt>
                <c:pt idx="2">
                  <c:v>Increase 1-10%</c:v>
                </c:pt>
                <c:pt idx="3">
                  <c:v>Stay about the same</c:v>
                </c:pt>
                <c:pt idx="4">
                  <c:v>Decrease 1-10%</c:v>
                </c:pt>
                <c:pt idx="5">
                  <c:v>Decrease 11-20%</c:v>
                </c:pt>
                <c:pt idx="6">
                  <c:v>Decrease more than 20%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0.18</c:v>
                </c:pt>
                <c:pt idx="1">
                  <c:v>0.24</c:v>
                </c:pt>
                <c:pt idx="2">
                  <c:v>0.38</c:v>
                </c:pt>
                <c:pt idx="3">
                  <c:v>0.12</c:v>
                </c:pt>
                <c:pt idx="4">
                  <c:v>0.06</c:v>
                </c:pt>
                <c:pt idx="5">
                  <c:v>0.01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80" b="0" i="0" u="none" strike="noStrike" baseline="0" dirty="0">
                <a:effectLst/>
              </a:rPr>
              <a:t>Anticipated change in price of: </a:t>
            </a:r>
            <a:r>
              <a:rPr lang="en-US" dirty="0"/>
              <a:t>Clothing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Increase More than 20%</c:v>
                </c:pt>
                <c:pt idx="1">
                  <c:v>Increase 11-20%</c:v>
                </c:pt>
                <c:pt idx="2">
                  <c:v>Increase 1-10%</c:v>
                </c:pt>
                <c:pt idx="3">
                  <c:v>Stay about the same</c:v>
                </c:pt>
                <c:pt idx="4">
                  <c:v>Decrease 1-10%</c:v>
                </c:pt>
                <c:pt idx="5">
                  <c:v>Decrease 11-20%</c:v>
                </c:pt>
                <c:pt idx="6">
                  <c:v>Decrease more than 20%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</c:v>
                </c:pt>
                <c:pt idx="1">
                  <c:v>0.25</c:v>
                </c:pt>
                <c:pt idx="2">
                  <c:v>0.42</c:v>
                </c:pt>
                <c:pt idx="3">
                  <c:v>0.18</c:v>
                </c:pt>
                <c:pt idx="4">
                  <c:v>0.05</c:v>
                </c:pt>
                <c:pt idx="5">
                  <c:v>0.01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FD-7242-82F0-12F28F41EC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80" b="0" i="0" u="none" strike="noStrike" baseline="0" dirty="0">
                <a:effectLst/>
              </a:rPr>
              <a:t>Anticipated change in price of: </a:t>
            </a:r>
            <a:r>
              <a:rPr lang="en-US" dirty="0"/>
              <a:t>Automobiles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Increase More than 20%</c:v>
                </c:pt>
                <c:pt idx="1">
                  <c:v>Increase 11-20%</c:v>
                </c:pt>
                <c:pt idx="2">
                  <c:v>Increase 1-10%</c:v>
                </c:pt>
                <c:pt idx="3">
                  <c:v>Stay about the same</c:v>
                </c:pt>
                <c:pt idx="4">
                  <c:v>Decrease 1-10%</c:v>
                </c:pt>
                <c:pt idx="5">
                  <c:v>Decrease 11-20%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</c:v>
                </c:pt>
                <c:pt idx="1">
                  <c:v>0.27</c:v>
                </c:pt>
                <c:pt idx="2">
                  <c:v>0.26</c:v>
                </c:pt>
                <c:pt idx="3">
                  <c:v>0.2</c:v>
                </c:pt>
                <c:pt idx="4">
                  <c:v>7.0000000000000007E-2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Who would choose to only shop in-store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Most influential on preference to only shop in-store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 The ability to touch and feel the products I buy</c:v>
                </c:pt>
                <c:pt idx="1">
                  <c:v> The ability to get things now rather than having to wait</c:v>
                </c:pt>
                <c:pt idx="2">
                  <c:v> The ability to see a lot of different things all at once</c:v>
                </c:pt>
                <c:pt idx="3">
                  <c:v> The ability to compare products</c:v>
                </c:pt>
                <c:pt idx="4">
                  <c:v> The experience of being in a store</c:v>
                </c:pt>
                <c:pt idx="5">
                  <c:v> Shopping for deals</c:v>
                </c:pt>
                <c:pt idx="6">
                  <c:v> Getting away from home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0.45</c:v>
                </c:pt>
                <c:pt idx="1">
                  <c:v>0.41</c:v>
                </c:pt>
                <c:pt idx="2">
                  <c:v>0.35</c:v>
                </c:pt>
                <c:pt idx="3">
                  <c:v>0.32</c:v>
                </c:pt>
                <c:pt idx="4">
                  <c:v>0.28999999999999998</c:v>
                </c:pt>
                <c:pt idx="5">
                  <c:v>0.28999999999999998</c:v>
                </c:pt>
                <c:pt idx="6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62DC5-9237-1648-B708-F6D05492BE26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7055C-44E0-B643-843B-78343DB944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6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7055C-44E0-B643-843B-78343DB944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0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CC5131-9871-5840-B840-314A0BBE4C4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19200" y="914401"/>
            <a:ext cx="2796209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;p31">
            <a:extLst>
              <a:ext uri="{FF2B5EF4-FFF2-40B4-BE49-F238E27FC236}">
                <a16:creationId xmlns:a16="http://schemas.microsoft.com/office/drawing/2014/main" id="{20571C61-F47E-134F-8E45-9BCC7B2EA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;p31">
            <a:extLst>
              <a:ext uri="{FF2B5EF4-FFF2-40B4-BE49-F238E27FC236}">
                <a16:creationId xmlns:a16="http://schemas.microsoft.com/office/drawing/2014/main" id="{2BF07750-8CD5-D340-9073-736AB524E5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4566929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39;p1">
            <a:extLst>
              <a:ext uri="{FF2B5EF4-FFF2-40B4-BE49-F238E27FC236}">
                <a16:creationId xmlns:a16="http://schemas.microsoft.com/office/drawing/2014/main" id="{AF14E92C-088B-1D48-B671-5B340D77A236}"/>
              </a:ext>
            </a:extLst>
          </p:cNvPr>
          <p:cNvSpPr txBox="1">
            <a:spLocks/>
          </p:cNvSpPr>
          <p:nvPr userDrawn="1"/>
        </p:nvSpPr>
        <p:spPr>
          <a:xfrm>
            <a:off x="8521700" y="11255452"/>
            <a:ext cx="12814300" cy="149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"/>
              <a:ea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31152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83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4A0FA-EF28-BE4A-AAFB-45282641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03473-A8EF-5D48-B3FC-D5DEF7883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C1ABF-8E5C-844F-8EE6-1A3B03A3C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43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38BC-1DA2-6247-B053-D5864061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FE9746-E7BB-274D-A4EE-FA9ABA93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D3D05-9F70-5B4C-A237-86D00260D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35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4D685-F2CD-0E49-A890-5612328F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EC3E7-EE5D-B84A-804F-C0A8700DD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473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1B1CF-25D5-934D-B148-3BA677819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1F2F8-59BD-A348-B88D-F0B48C5DB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477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33">
            <a:extLst>
              <a:ext uri="{FF2B5EF4-FFF2-40B4-BE49-F238E27FC236}">
                <a16:creationId xmlns:a16="http://schemas.microsoft.com/office/drawing/2014/main" id="{ABEE46A5-E06F-4B4C-AD90-1F5FDE2E3D1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;p33">
            <a:extLst>
              <a:ext uri="{FF2B5EF4-FFF2-40B4-BE49-F238E27FC236}">
                <a16:creationId xmlns:a16="http://schemas.microsoft.com/office/drawing/2014/main" id="{F0C96193-CA67-7B48-9EE6-EFEC694C9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1098375"/>
            <a:ext cx="5499104" cy="16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" name="Google Shape;55;p33">
            <a:extLst>
              <a:ext uri="{FF2B5EF4-FFF2-40B4-BE49-F238E27FC236}">
                <a16:creationId xmlns:a16="http://schemas.microsoft.com/office/drawing/2014/main" id="{6A2D8C67-6F66-1442-B141-63D6ABF58F4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 dirty="0"/>
          </a:p>
        </p:txBody>
      </p:sp>
      <p:sp>
        <p:nvSpPr>
          <p:cNvPr id="5" name="Google Shape;57;p33">
            <a:extLst>
              <a:ext uri="{FF2B5EF4-FFF2-40B4-BE49-F238E27FC236}">
                <a16:creationId xmlns:a16="http://schemas.microsoft.com/office/drawing/2014/main" id="{F9BFA9F3-964E-2448-B7A7-211D4A22C7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572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46019-F012-FF4A-BE1A-CDD5DC59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C1F5-CFD9-434D-8A27-A32AAE92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11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FED7-9FC4-1E4E-A1C0-E055732C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A1AA3-1450-8B4A-BFED-A9475C468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175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04B-2BA7-E64C-A135-23A1ECD3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DB313-821F-D54A-A69E-2C6C7070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D576E-046A-3748-A4CB-30DDFF6AA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097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86E3-E83F-3D4E-803D-7039C235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00484-64E9-0B4B-8A8A-A55195A0F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3612-8ABA-5F4E-9809-A2A6AA0A5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A23B9-77DB-634B-B8AD-3AEB98C1E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AB988-24E6-4B42-8C06-6F1B443BE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523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33">
            <a:extLst>
              <a:ext uri="{FF2B5EF4-FFF2-40B4-BE49-F238E27FC236}">
                <a16:creationId xmlns:a16="http://schemas.microsoft.com/office/drawing/2014/main" id="{ABEE46A5-E06F-4B4C-AD90-1F5FDE2E3D1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;p33">
            <a:extLst>
              <a:ext uri="{FF2B5EF4-FFF2-40B4-BE49-F238E27FC236}">
                <a16:creationId xmlns:a16="http://schemas.microsoft.com/office/drawing/2014/main" id="{F0C96193-CA67-7B48-9EE6-EFEC694C9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1098375"/>
            <a:ext cx="5499104" cy="16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" name="Google Shape;55;p33">
            <a:extLst>
              <a:ext uri="{FF2B5EF4-FFF2-40B4-BE49-F238E27FC236}">
                <a16:creationId xmlns:a16="http://schemas.microsoft.com/office/drawing/2014/main" id="{6A2D8C67-6F66-1442-B141-63D6ABF58F4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 dirty="0"/>
          </a:p>
        </p:txBody>
      </p:sp>
      <p:sp>
        <p:nvSpPr>
          <p:cNvPr id="5" name="Google Shape;57;p33">
            <a:extLst>
              <a:ext uri="{FF2B5EF4-FFF2-40B4-BE49-F238E27FC236}">
                <a16:creationId xmlns:a16="http://schemas.microsoft.com/office/drawing/2014/main" id="{F9BFA9F3-964E-2448-B7A7-211D4A22C7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789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0987-95CC-914D-BC2D-3E3653F3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717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CCF5-E690-E14C-A4EF-3281A585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D389C-9B22-144F-858B-C326AC65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01EDB-3CE9-F34E-93F9-0A88CABD2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791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59A1-3484-8B4A-8030-82E8EA7F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B4DF0-68CE-D149-B5D8-87F9BF403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DA884-3CFD-B545-B6FB-0BF778931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19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021B-E0FA-6B49-ADF4-0AB58BC7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DB76C-5870-6F42-89A4-08A4F8DC9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001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AD2C9-D085-0F4B-8D2B-508F2708F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51C7D-80D7-E04E-86B3-1DB29862B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095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CC5131-9871-5840-B840-314A0BBE4C4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19200" y="914401"/>
            <a:ext cx="2796209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;p31">
            <a:extLst>
              <a:ext uri="{FF2B5EF4-FFF2-40B4-BE49-F238E27FC236}">
                <a16:creationId xmlns:a16="http://schemas.microsoft.com/office/drawing/2014/main" id="{20571C61-F47E-134F-8E45-9BCC7B2EA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;p31">
            <a:extLst>
              <a:ext uri="{FF2B5EF4-FFF2-40B4-BE49-F238E27FC236}">
                <a16:creationId xmlns:a16="http://schemas.microsoft.com/office/drawing/2014/main" id="{2BF07750-8CD5-D340-9073-736AB524E5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4566929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1;p31">
            <a:extLst>
              <a:ext uri="{FF2B5EF4-FFF2-40B4-BE49-F238E27FC236}">
                <a16:creationId xmlns:a16="http://schemas.microsoft.com/office/drawing/2014/main" id="{7591741F-2AC3-634E-BCF8-D28297336B5D}"/>
              </a:ext>
            </a:extLst>
          </p:cNvPr>
          <p:cNvSpPr txBox="1">
            <a:spLocks/>
          </p:cNvSpPr>
          <p:nvPr userDrawn="1"/>
        </p:nvSpPr>
        <p:spPr>
          <a:xfrm>
            <a:off x="8534400" y="8484334"/>
            <a:ext cx="12814300" cy="14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"/>
                <a:ea typeface="Palatino"/>
                <a:sym typeface="Palatino"/>
              </a:rPr>
              <a:t>Click to add text</a:t>
            </a:r>
          </a:p>
        </p:txBody>
      </p:sp>
      <p:sp>
        <p:nvSpPr>
          <p:cNvPr id="18" name="Google Shape;14;p31">
            <a:extLst>
              <a:ext uri="{FF2B5EF4-FFF2-40B4-BE49-F238E27FC236}">
                <a16:creationId xmlns:a16="http://schemas.microsoft.com/office/drawing/2014/main" id="{35E339EC-D238-3844-85BA-4BA165CBAA99}"/>
              </a:ext>
            </a:extLst>
          </p:cNvPr>
          <p:cNvSpPr txBox="1">
            <a:spLocks/>
          </p:cNvSpPr>
          <p:nvPr userDrawn="1"/>
        </p:nvSpPr>
        <p:spPr>
          <a:xfrm>
            <a:off x="8534400" y="10271016"/>
            <a:ext cx="12814300" cy="91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52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6645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1FDE-4199-0642-B134-F618F8F84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F4828-D146-2544-8C97-BE2949D93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813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46019-F012-FF4A-BE1A-CDD5DC59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C1F5-CFD9-434D-8A27-A32AAE92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5773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FED7-9FC4-1E4E-A1C0-E055732C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A1AA3-1450-8B4A-BFED-A9475C468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686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04B-2BA7-E64C-A135-23A1ECD3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DB313-821F-D54A-A69E-2C6C7070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D576E-046A-3748-A4CB-30DDFF6AA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5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2;p37">
            <a:extLst>
              <a:ext uri="{FF2B5EF4-FFF2-40B4-BE49-F238E27FC236}">
                <a16:creationId xmlns:a16="http://schemas.microsoft.com/office/drawing/2014/main" id="{668E61D4-E1BE-924B-9BE0-DA0EF33AAC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3;p34">
            <a:extLst>
              <a:ext uri="{FF2B5EF4-FFF2-40B4-BE49-F238E27FC236}">
                <a16:creationId xmlns:a16="http://schemas.microsoft.com/office/drawing/2014/main" id="{ABBB5A08-4D5A-1B4D-99F6-C93FF31FBD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5" y="1098375"/>
            <a:ext cx="6926851" cy="16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" name="Google Shape;66;p34">
            <a:extLst>
              <a:ext uri="{FF2B5EF4-FFF2-40B4-BE49-F238E27FC236}">
                <a16:creationId xmlns:a16="http://schemas.microsoft.com/office/drawing/2014/main" id="{C04961F8-DBB0-DD4F-91F0-C73752967DA3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1219200" y="3801895"/>
            <a:ext cx="7362825" cy="736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 dirty="0"/>
          </a:p>
        </p:txBody>
      </p:sp>
      <p:pic>
        <p:nvPicPr>
          <p:cNvPr id="6" name="Google Shape;60;p34">
            <a:extLst>
              <a:ext uri="{FF2B5EF4-FFF2-40B4-BE49-F238E27FC236}">
                <a16:creationId xmlns:a16="http://schemas.microsoft.com/office/drawing/2014/main" id="{E0D58E21-B9AD-BA47-B9C1-0F0D240235C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1301293" y="0"/>
            <a:ext cx="118762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4;p34">
            <a:extLst>
              <a:ext uri="{FF2B5EF4-FFF2-40B4-BE49-F238E27FC236}">
                <a16:creationId xmlns:a16="http://schemas.microsoft.com/office/drawing/2014/main" id="{812E5C20-1BD0-E240-9858-A5343CA124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8" name="Google Shape;67;p34">
            <a:extLst>
              <a:ext uri="{FF2B5EF4-FFF2-40B4-BE49-F238E27FC236}">
                <a16:creationId xmlns:a16="http://schemas.microsoft.com/office/drawing/2014/main" id="{6E10FC3E-092A-6C4D-9217-08322602B9BF}"/>
              </a:ext>
            </a:extLst>
          </p:cNvPr>
          <p:cNvCxnSpPr/>
          <p:nvPr userDrawn="1"/>
        </p:nvCxnSpPr>
        <p:spPr>
          <a:xfrm rot="-5400000">
            <a:off x="20024188" y="3939331"/>
            <a:ext cx="1818000" cy="10755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9" name="Google Shape;69;p34">
            <a:extLst>
              <a:ext uri="{FF2B5EF4-FFF2-40B4-BE49-F238E27FC236}">
                <a16:creationId xmlns:a16="http://schemas.microsoft.com/office/drawing/2014/main" id="{98B2A5FD-599D-4245-AB6B-11A730D85805}"/>
              </a:ext>
            </a:extLst>
          </p:cNvPr>
          <p:cNvCxnSpPr/>
          <p:nvPr userDrawn="1"/>
        </p:nvCxnSpPr>
        <p:spPr>
          <a:xfrm rot="5400000" flipH="1">
            <a:off x="17107500" y="3034700"/>
            <a:ext cx="2208600" cy="10668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0" name="Google Shape;70;p34">
            <a:extLst>
              <a:ext uri="{FF2B5EF4-FFF2-40B4-BE49-F238E27FC236}">
                <a16:creationId xmlns:a16="http://schemas.microsoft.com/office/drawing/2014/main" id="{8BED526F-E1BF-A64B-92E6-D6B7A432BA5D}"/>
              </a:ext>
            </a:extLst>
          </p:cNvPr>
          <p:cNvCxnSpPr/>
          <p:nvPr userDrawn="1"/>
        </p:nvCxnSpPr>
        <p:spPr>
          <a:xfrm rot="5400000">
            <a:off x="16979589" y="9517649"/>
            <a:ext cx="2530200" cy="14469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" name="Google Shape;72;p34">
            <a:extLst>
              <a:ext uri="{FF2B5EF4-FFF2-40B4-BE49-F238E27FC236}">
                <a16:creationId xmlns:a16="http://schemas.microsoft.com/office/drawing/2014/main" id="{0EE46500-6BA2-B648-82E3-538D0B5EE7ED}"/>
              </a:ext>
            </a:extLst>
          </p:cNvPr>
          <p:cNvCxnSpPr/>
          <p:nvPr userDrawn="1"/>
        </p:nvCxnSpPr>
        <p:spPr>
          <a:xfrm rot="5400000">
            <a:off x="11622415" y="8138858"/>
            <a:ext cx="1872600" cy="7287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sp>
        <p:nvSpPr>
          <p:cNvPr id="12" name="Google Shape;61;p34">
            <a:extLst>
              <a:ext uri="{FF2B5EF4-FFF2-40B4-BE49-F238E27FC236}">
                <a16:creationId xmlns:a16="http://schemas.microsoft.com/office/drawing/2014/main" id="{E3AB69D4-24B2-0642-A285-DB32E141D1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032163" y="1930400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13" name="Google Shape;73;p34">
            <a:extLst>
              <a:ext uri="{FF2B5EF4-FFF2-40B4-BE49-F238E27FC236}">
                <a16:creationId xmlns:a16="http://schemas.microsoft.com/office/drawing/2014/main" id="{5DFE705D-E053-A74F-A48A-29C2B652A788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10548128" y="8906108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14" name="Google Shape;71;p34">
            <a:extLst>
              <a:ext uri="{FF2B5EF4-FFF2-40B4-BE49-F238E27FC236}">
                <a16:creationId xmlns:a16="http://schemas.microsoft.com/office/drawing/2014/main" id="{A254375B-CF60-FE47-8E54-C31D28CFF62A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5875002" y="10972799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68;p34">
            <a:extLst>
              <a:ext uri="{FF2B5EF4-FFF2-40B4-BE49-F238E27FC236}">
                <a16:creationId xmlns:a16="http://schemas.microsoft.com/office/drawing/2014/main" id="{27B9F1B0-ECE2-7C4B-9EBB-D10600F6C3D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21470938" y="3034681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216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86E3-E83F-3D4E-803D-7039C235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00484-64E9-0B4B-8A8A-A55195A0F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3612-8ABA-5F4E-9809-A2A6AA0A5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A23B9-77DB-634B-B8AD-3AEB98C1E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AB988-24E6-4B42-8C06-6F1B443BE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73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0987-95CC-914D-BC2D-3E3653F3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421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51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CCF5-E690-E14C-A4EF-3281A585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D389C-9B22-144F-858B-C326AC65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01EDB-3CE9-F34E-93F9-0A88CABD2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322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59A1-3484-8B4A-8030-82E8EA7F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B4DF0-68CE-D149-B5D8-87F9BF403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DA884-3CFD-B545-B6FB-0BF778931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099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021B-E0FA-6B49-ADF4-0AB58BC7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DB76C-5870-6F42-89A4-08A4F8DC9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737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AD2C9-D085-0F4B-8D2B-508F2708F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51C7D-80D7-E04E-86B3-1DB29862B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34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CC5131-9871-5840-B840-314A0BBE4C4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19200" y="914401"/>
            <a:ext cx="2796209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;p31">
            <a:extLst>
              <a:ext uri="{FF2B5EF4-FFF2-40B4-BE49-F238E27FC236}">
                <a16:creationId xmlns:a16="http://schemas.microsoft.com/office/drawing/2014/main" id="{20571C61-F47E-134F-8E45-9BCC7B2EA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;p31">
            <a:extLst>
              <a:ext uri="{FF2B5EF4-FFF2-40B4-BE49-F238E27FC236}">
                <a16:creationId xmlns:a16="http://schemas.microsoft.com/office/drawing/2014/main" id="{2BF07750-8CD5-D340-9073-736AB524E5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4566929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1;p31">
            <a:extLst>
              <a:ext uri="{FF2B5EF4-FFF2-40B4-BE49-F238E27FC236}">
                <a16:creationId xmlns:a16="http://schemas.microsoft.com/office/drawing/2014/main" id="{7591741F-2AC3-634E-BCF8-D28297336B5D}"/>
              </a:ext>
            </a:extLst>
          </p:cNvPr>
          <p:cNvSpPr txBox="1">
            <a:spLocks/>
          </p:cNvSpPr>
          <p:nvPr userDrawn="1"/>
        </p:nvSpPr>
        <p:spPr>
          <a:xfrm>
            <a:off x="8534400" y="8484334"/>
            <a:ext cx="12814300" cy="14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"/>
                <a:ea typeface="Palatino"/>
                <a:sym typeface="Palatino"/>
              </a:rPr>
              <a:t>Click to add text</a:t>
            </a:r>
          </a:p>
        </p:txBody>
      </p:sp>
      <p:sp>
        <p:nvSpPr>
          <p:cNvPr id="18" name="Google Shape;14;p31">
            <a:extLst>
              <a:ext uri="{FF2B5EF4-FFF2-40B4-BE49-F238E27FC236}">
                <a16:creationId xmlns:a16="http://schemas.microsoft.com/office/drawing/2014/main" id="{35E339EC-D238-3844-85BA-4BA165CBAA99}"/>
              </a:ext>
            </a:extLst>
          </p:cNvPr>
          <p:cNvSpPr txBox="1">
            <a:spLocks/>
          </p:cNvSpPr>
          <p:nvPr userDrawn="1"/>
        </p:nvSpPr>
        <p:spPr>
          <a:xfrm>
            <a:off x="8534400" y="10271016"/>
            <a:ext cx="12814300" cy="91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52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69520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80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7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5">
            <a:extLst>
              <a:ext uri="{FF2B5EF4-FFF2-40B4-BE49-F238E27FC236}">
                <a16:creationId xmlns:a16="http://schemas.microsoft.com/office/drawing/2014/main" id="{707F855F-BEDD-8E40-8F6C-D0B3EE14A8B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85344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 dirty="0"/>
          </a:p>
        </p:txBody>
      </p:sp>
      <p:sp>
        <p:nvSpPr>
          <p:cNvPr id="5" name="Google Shape;78;p35">
            <a:extLst>
              <a:ext uri="{FF2B5EF4-FFF2-40B4-BE49-F238E27FC236}">
                <a16:creationId xmlns:a16="http://schemas.microsoft.com/office/drawing/2014/main" id="{5C3DBE25-A45F-164E-9302-3B3698770843}"/>
              </a:ext>
            </a:extLst>
          </p:cNvPr>
          <p:cNvSpPr>
            <a:spLocks noGrp="1"/>
          </p:cNvSpPr>
          <p:nvPr>
            <p:ph type="chart" idx="3"/>
          </p:nvPr>
        </p:nvSpPr>
        <p:spPr>
          <a:xfrm>
            <a:off x="9496427" y="3681412"/>
            <a:ext cx="6353175" cy="635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 dirty="0"/>
          </a:p>
        </p:txBody>
      </p:sp>
      <p:sp>
        <p:nvSpPr>
          <p:cNvPr id="6" name="Google Shape;79;p35">
            <a:extLst>
              <a:ext uri="{FF2B5EF4-FFF2-40B4-BE49-F238E27FC236}">
                <a16:creationId xmlns:a16="http://schemas.microsoft.com/office/drawing/2014/main" id="{E5968987-3A23-A340-B5DA-B3DA65716827}"/>
              </a:ext>
            </a:extLst>
          </p:cNvPr>
          <p:cNvSpPr>
            <a:spLocks noGrp="1"/>
          </p:cNvSpPr>
          <p:nvPr>
            <p:ph type="chart" idx="4"/>
          </p:nvPr>
        </p:nvSpPr>
        <p:spPr>
          <a:xfrm>
            <a:off x="16716375" y="3625850"/>
            <a:ext cx="6410304" cy="640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 dirty="0"/>
          </a:p>
        </p:txBody>
      </p:sp>
      <p:sp>
        <p:nvSpPr>
          <p:cNvPr id="7" name="Google Shape;77;p35">
            <a:extLst>
              <a:ext uri="{FF2B5EF4-FFF2-40B4-BE49-F238E27FC236}">
                <a16:creationId xmlns:a16="http://schemas.microsoft.com/office/drawing/2014/main" id="{D926E39F-A903-BD4D-AACA-2E603CCCBE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050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32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28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54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95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0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24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7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3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;p43">
            <a:extLst>
              <a:ext uri="{FF2B5EF4-FFF2-40B4-BE49-F238E27FC236}">
                <a16:creationId xmlns:a16="http://schemas.microsoft.com/office/drawing/2014/main" id="{913F8E7A-8DE1-264D-8B98-796F6B4CA57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5481328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;p43">
            <a:extLst>
              <a:ext uri="{FF2B5EF4-FFF2-40B4-BE49-F238E27FC236}">
                <a16:creationId xmlns:a16="http://schemas.microsoft.com/office/drawing/2014/main" id="{72336852-05A0-AC4A-8E99-0C5C9FBA1C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864084"/>
            <a:ext cx="21971004" cy="166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18;p43">
            <a:extLst>
              <a:ext uri="{FF2B5EF4-FFF2-40B4-BE49-F238E27FC236}">
                <a16:creationId xmlns:a16="http://schemas.microsoft.com/office/drawing/2014/main" id="{433B4474-B7B2-3D4D-A382-D5AD089D43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34400" y="8579796"/>
            <a:ext cx="14643100" cy="181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>
                <a:solidFill>
                  <a:schemeClr val="lt1"/>
                </a:solidFill>
                <a:latin typeface="Palatino" pitchFamily="2" charset="77"/>
                <a:ea typeface="Palatino" pitchFamily="2" charset="77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16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;p37">
            <a:extLst>
              <a:ext uri="{FF2B5EF4-FFF2-40B4-BE49-F238E27FC236}">
                <a16:creationId xmlns:a16="http://schemas.microsoft.com/office/drawing/2014/main" id="{027C19A4-4175-7A48-A9E7-693E31359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4;p37">
            <a:extLst>
              <a:ext uri="{FF2B5EF4-FFF2-40B4-BE49-F238E27FC236}">
                <a16:creationId xmlns:a16="http://schemas.microsoft.com/office/drawing/2014/main" id="{A0C4868B-6085-DA42-BE11-41C4E28C5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83;p37">
            <a:extLst>
              <a:ext uri="{FF2B5EF4-FFF2-40B4-BE49-F238E27FC236}">
                <a16:creationId xmlns:a16="http://schemas.microsoft.com/office/drawing/2014/main" id="{8C6F8E02-5A75-4B46-A9FE-BE1C6562C712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1206500" y="4457700"/>
            <a:ext cx="21971000" cy="6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 dirty="0"/>
          </a:p>
        </p:txBody>
      </p:sp>
      <p:sp>
        <p:nvSpPr>
          <p:cNvPr id="7" name="Google Shape;81;p37">
            <a:extLst>
              <a:ext uri="{FF2B5EF4-FFF2-40B4-BE49-F238E27FC236}">
                <a16:creationId xmlns:a16="http://schemas.microsoft.com/office/drawing/2014/main" id="{C43E7D7E-A8CF-BF4B-8D61-94534FAB4C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8" name="Google Shape;85;p37">
            <a:extLst>
              <a:ext uri="{FF2B5EF4-FFF2-40B4-BE49-F238E27FC236}">
                <a16:creationId xmlns:a16="http://schemas.microsoft.com/office/drawing/2014/main" id="{2F3E506D-B9BF-8E4E-ACC1-412A33E1166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500" y="12388695"/>
            <a:ext cx="128016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2"/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862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0;p38">
            <a:extLst>
              <a:ext uri="{FF2B5EF4-FFF2-40B4-BE49-F238E27FC236}">
                <a16:creationId xmlns:a16="http://schemas.microsoft.com/office/drawing/2014/main" id="{2E8BD5A6-E2C1-D94E-AECC-484BD35C80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5088835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8;p38">
            <a:extLst>
              <a:ext uri="{FF2B5EF4-FFF2-40B4-BE49-F238E27FC236}">
                <a16:creationId xmlns:a16="http://schemas.microsoft.com/office/drawing/2014/main" id="{06BA059D-EEBF-1E4C-A74F-B290E525AC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272810"/>
            <a:ext cx="6526147" cy="112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latino"/>
              <a:buNone/>
              <a:defRPr sz="3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6" name="Google Shape;91;p38">
            <a:extLst>
              <a:ext uri="{FF2B5EF4-FFF2-40B4-BE49-F238E27FC236}">
                <a16:creationId xmlns:a16="http://schemas.microsoft.com/office/drawing/2014/main" id="{A85B3CEF-604A-1749-B5A7-041F56C65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6690919"/>
            <a:ext cx="652614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4"/>
              <a:buFont typeface="Arial Black"/>
              <a:buNone/>
              <a:defRPr sz="48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87;p38">
            <a:extLst>
              <a:ext uri="{FF2B5EF4-FFF2-40B4-BE49-F238E27FC236}">
                <a16:creationId xmlns:a16="http://schemas.microsoft.com/office/drawing/2014/main" id="{C6001620-1F72-7D43-B090-97A31B2A154E}"/>
              </a:ext>
            </a:extLst>
          </p:cNvPr>
          <p:cNvSpPr/>
          <p:nvPr userDrawn="1"/>
        </p:nvSpPr>
        <p:spPr>
          <a:xfrm>
            <a:off x="8534400" y="0"/>
            <a:ext cx="15849599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92;p38">
            <a:extLst>
              <a:ext uri="{FF2B5EF4-FFF2-40B4-BE49-F238E27FC236}">
                <a16:creationId xmlns:a16="http://schemas.microsoft.com/office/drawing/2014/main" id="{D930CCA6-F00A-8E49-AC11-82DF43AD56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859617" y="2061267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9" name="Google Shape;93;p38">
            <a:extLst>
              <a:ext uri="{FF2B5EF4-FFF2-40B4-BE49-F238E27FC236}">
                <a16:creationId xmlns:a16="http://schemas.microsoft.com/office/drawing/2014/main" id="{E9EF93B9-8633-CB49-A94E-5A46D07F332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9859617" y="3806612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0" name="Google Shape;94;p38">
            <a:extLst>
              <a:ext uri="{FF2B5EF4-FFF2-40B4-BE49-F238E27FC236}">
                <a16:creationId xmlns:a16="http://schemas.microsoft.com/office/drawing/2014/main" id="{FE76A9CE-8EB5-F049-9708-7CE16C6DE765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9859617" y="5551957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95;p38">
            <a:extLst>
              <a:ext uri="{FF2B5EF4-FFF2-40B4-BE49-F238E27FC236}">
                <a16:creationId xmlns:a16="http://schemas.microsoft.com/office/drawing/2014/main" id="{C8DAA442-6869-AB4C-96A0-C2781EFD5EB5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9859617" y="7297302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96;p38">
            <a:extLst>
              <a:ext uri="{FF2B5EF4-FFF2-40B4-BE49-F238E27FC236}">
                <a16:creationId xmlns:a16="http://schemas.microsoft.com/office/drawing/2014/main" id="{1A5D8DAD-905F-5142-B0F3-45AC11F89D56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9859617" y="9042647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97;p38">
            <a:extLst>
              <a:ext uri="{FF2B5EF4-FFF2-40B4-BE49-F238E27FC236}">
                <a16:creationId xmlns:a16="http://schemas.microsoft.com/office/drawing/2014/main" id="{3B1E94AA-9F90-F742-809A-018AEB4C7183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9859617" y="10787994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89;p38">
            <a:extLst>
              <a:ext uri="{FF2B5EF4-FFF2-40B4-BE49-F238E27FC236}">
                <a16:creationId xmlns:a16="http://schemas.microsoft.com/office/drawing/2014/main" id="{0F96D32C-8377-524B-B42D-E68D528954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6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02FE-5335-C84D-A287-B40E564C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1ACAB-A2DC-EA40-BCB1-B76EDA794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D2373-1279-B446-9FB6-E6D188FCD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4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4A87-CB8F-F843-AFDC-52E9BEC4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19CEF-0BEF-4D4C-BCA7-EDDB2D9BC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4C28C-8381-C449-AAF1-78AD939FF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319C2-1CD0-C84E-ABED-68624A2DF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EEE0C-67F2-F54A-95A8-3863AF2AD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209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7C234-9856-F748-A139-B16A4794DB4A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180A-8DCC-FF4D-8455-D15B9042AC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2" r:id="rId2"/>
    <p:sldLayoutId id="2147483713" r:id="rId3"/>
    <p:sldLayoutId id="2147483708" r:id="rId4"/>
    <p:sldLayoutId id="2147483696" r:id="rId5"/>
    <p:sldLayoutId id="2147483709" r:id="rId6"/>
    <p:sldLayoutId id="2147483710" r:id="rId7"/>
    <p:sldLayoutId id="2147483711" r:id="rId8"/>
    <p:sldLayoutId id="2147483712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74" r:id="rId38"/>
    <p:sldLayoutId id="2147483675" r:id="rId39"/>
    <p:sldLayoutId id="2147483676" r:id="rId40"/>
    <p:sldLayoutId id="2147483677" r:id="rId41"/>
    <p:sldLayoutId id="2147483678" r:id="rId42"/>
    <p:sldLayoutId id="2147483679" r:id="rId43"/>
    <p:sldLayoutId id="2147483680" r:id="rId44"/>
    <p:sldLayoutId id="2147483681" r:id="rId45"/>
    <p:sldLayoutId id="2147483682" r:id="rId46"/>
    <p:sldLayoutId id="2147483683" r:id="rId4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;p31">
            <a:extLst>
              <a:ext uri="{FF2B5EF4-FFF2-40B4-BE49-F238E27FC236}">
                <a16:creationId xmlns:a16="http://schemas.microsoft.com/office/drawing/2014/main" id="{42D3ED57-A844-1241-855D-219428163A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 dirty="0"/>
              <a:t>Home Retail Monitor</a:t>
            </a:r>
            <a:endParaRPr dirty="0"/>
          </a:p>
        </p:txBody>
      </p:sp>
      <p:sp>
        <p:nvSpPr>
          <p:cNvPr id="6" name="Google Shape;139;p1">
            <a:extLst>
              <a:ext uri="{FF2B5EF4-FFF2-40B4-BE49-F238E27FC236}">
                <a16:creationId xmlns:a16="http://schemas.microsoft.com/office/drawing/2014/main" id="{55BEDDF9-440E-FC47-B5FE-2267E0206013}"/>
              </a:ext>
            </a:extLst>
          </p:cNvPr>
          <p:cNvSpPr txBox="1">
            <a:spLocks/>
          </p:cNvSpPr>
          <p:nvPr/>
        </p:nvSpPr>
        <p:spPr>
          <a:xfrm>
            <a:off x="8521700" y="11255452"/>
            <a:ext cx="12814300" cy="149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21,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52648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E5976-C769-ED4B-8CA8-AFEF84FD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3" r="1133"/>
          <a:stretch/>
        </p:blipFill>
        <p:spPr>
          <a:xfrm>
            <a:off x="20086" y="0"/>
            <a:ext cx="24404086" cy="13716000"/>
          </a:xfrm>
          <a:prstGeom prst="rect">
            <a:avLst/>
          </a:prstGeom>
        </p:spPr>
      </p:pic>
      <p:sp>
        <p:nvSpPr>
          <p:cNvPr id="5" name="Google Shape;150;p2">
            <a:extLst>
              <a:ext uri="{FF2B5EF4-FFF2-40B4-BE49-F238E27FC236}">
                <a16:creationId xmlns:a16="http://schemas.microsoft.com/office/drawing/2014/main" id="{15271F72-CBD6-AD46-9A17-E47E60954C8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dk1">
              <a:alpha val="22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76FC-33E2-6445-85C7-FB321402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In-store v. Online Shopping</a:t>
            </a:r>
          </a:p>
        </p:txBody>
      </p:sp>
      <p:sp>
        <p:nvSpPr>
          <p:cNvPr id="4" name="Google Shape;64;p34">
            <a:extLst>
              <a:ext uri="{FF2B5EF4-FFF2-40B4-BE49-F238E27FC236}">
                <a16:creationId xmlns:a16="http://schemas.microsoft.com/office/drawing/2014/main" id="{EA9D9798-09EE-3B4F-A657-06D834DD4686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Google Shape;17;p43">
            <a:extLst>
              <a:ext uri="{FF2B5EF4-FFF2-40B4-BE49-F238E27FC236}">
                <a16:creationId xmlns:a16="http://schemas.microsoft.com/office/drawing/2014/main" id="{6FBD5B01-7709-2F44-A5EB-DF0B6FF96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5481328"/>
            <a:ext cx="3670305" cy="1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441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2170857647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5061319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Given the choice of only being able to shop online or in-store for non-essential goods, 56% of respondents chose in-store. Millennials were the only generation where a majority (55%) selected online.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8" y="12388695"/>
            <a:ext cx="16975175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Now that COVID has largely been brought under control, if you could only shop in one type of outlet for non-essential goods (items other than food, health and beauty aids, cleaning products, etc.) where would you shop?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7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87612658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5614212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Of respondents’ top 3 reasons for preferring to shop in-store, none were shared by as many as half of the respondents. The most popular reasons were the ability to inspect the products (45%) and immediacy (41%).</a:t>
            </a:r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Which 3 of the following are </a:t>
            </a:r>
            <a:r>
              <a:rPr lang="en-US" u="sng" dirty="0"/>
              <a:t>most</a:t>
            </a:r>
            <a:r>
              <a:rPr lang="en-US" dirty="0"/>
              <a:t> influential on your preference to shop in a store? Select 3.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62243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42740-E9CF-FD75-FB30-3D254CBA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3" b="9053"/>
          <a:stretch/>
        </p:blipFill>
        <p:spPr>
          <a:xfrm>
            <a:off x="13205637" y="0"/>
            <a:ext cx="11178363" cy="13731591"/>
          </a:xfrm>
          <a:prstGeom prst="rect">
            <a:avLst/>
          </a:prstGeom>
        </p:spPr>
      </p:pic>
      <p:sp>
        <p:nvSpPr>
          <p:cNvPr id="3" name="Google Shape;150;p2">
            <a:extLst>
              <a:ext uri="{FF2B5EF4-FFF2-40B4-BE49-F238E27FC236}">
                <a16:creationId xmlns:a16="http://schemas.microsoft.com/office/drawing/2014/main" id="{FBA2A82F-639E-A0FF-775A-8B9C1803EEEE}"/>
              </a:ext>
            </a:extLst>
          </p:cNvPr>
          <p:cNvSpPr/>
          <p:nvPr/>
        </p:nvSpPr>
        <p:spPr>
          <a:xfrm>
            <a:off x="13205636" y="1"/>
            <a:ext cx="11178364" cy="13731590"/>
          </a:xfrm>
          <a:prstGeom prst="rect">
            <a:avLst/>
          </a:prstGeom>
          <a:solidFill>
            <a:schemeClr val="dk1">
              <a:alpha val="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354241"/>
            <a:ext cx="10985501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There was also no consensus on the least influential reasons for selecting in-store. Only less concern about credit card security (38%) and getting out (36%) were selected by more than a third of respondents.</a:t>
            </a:r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8" y="11946835"/>
            <a:ext cx="1098549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Which 3 of the following are </a:t>
            </a:r>
            <a:r>
              <a:rPr lang="en-US" u="sng" dirty="0"/>
              <a:t>least</a:t>
            </a:r>
            <a:r>
              <a:rPr lang="en-US" dirty="0"/>
              <a:t> influential on your preference to shop in a store? Select 3.</a:t>
            </a:r>
          </a:p>
        </p:txBody>
      </p:sp>
      <p:graphicFrame>
        <p:nvGraphicFramePr>
          <p:cNvPr id="7" name="Google Shape;186;p53">
            <a:extLst>
              <a:ext uri="{FF2B5EF4-FFF2-40B4-BE49-F238E27FC236}">
                <a16:creationId xmlns:a16="http://schemas.microsoft.com/office/drawing/2014/main" id="{888AF04C-0A69-8E1A-59CD-F47705A85DDA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43584532"/>
              </p:ext>
            </p:extLst>
          </p:nvPr>
        </p:nvGraphicFramePr>
        <p:xfrm>
          <a:off x="1206495" y="5126935"/>
          <a:ext cx="10985496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2235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193358124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The things people would miss most about shopping online were avoiding crowds (39%) and checkout lines (38%) along with shopping from home (38%) and at off hours (38%).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What 3 things would you miss </a:t>
            </a:r>
            <a:r>
              <a:rPr lang="en-US" u="sng" dirty="0"/>
              <a:t>most</a:t>
            </a:r>
            <a:r>
              <a:rPr lang="en-US" dirty="0"/>
              <a:t> about shopping online? Select 3.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47390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42740-E9CF-FD75-FB30-3D254CBA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3" b="9053"/>
          <a:stretch/>
        </p:blipFill>
        <p:spPr>
          <a:xfrm>
            <a:off x="13205637" y="0"/>
            <a:ext cx="11178363" cy="13731591"/>
          </a:xfrm>
          <a:prstGeom prst="rect">
            <a:avLst/>
          </a:prstGeom>
        </p:spPr>
      </p:pic>
      <p:sp>
        <p:nvSpPr>
          <p:cNvPr id="3" name="Google Shape;150;p2">
            <a:extLst>
              <a:ext uri="{FF2B5EF4-FFF2-40B4-BE49-F238E27FC236}">
                <a16:creationId xmlns:a16="http://schemas.microsoft.com/office/drawing/2014/main" id="{FBA2A82F-639E-A0FF-775A-8B9C1803EEEE}"/>
              </a:ext>
            </a:extLst>
          </p:cNvPr>
          <p:cNvSpPr/>
          <p:nvPr/>
        </p:nvSpPr>
        <p:spPr>
          <a:xfrm>
            <a:off x="13205636" y="1"/>
            <a:ext cx="11178364" cy="13731590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354241"/>
            <a:ext cx="10985501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Among the 44% of respondents who would prefer to shop online, the leading influences are very similar to the things in-store shoppers would miss about shopping online: the ability to shop from home (46%) at off hours (36%) and crowd avoidance (35%).</a:t>
            </a:r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8" y="11946835"/>
            <a:ext cx="1098549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Which 3 of the following are </a:t>
            </a:r>
            <a:r>
              <a:rPr lang="en-US" u="sng" dirty="0"/>
              <a:t>most</a:t>
            </a:r>
            <a:r>
              <a:rPr lang="en-US" dirty="0"/>
              <a:t> influential on your preference to shop online? Select 3.</a:t>
            </a:r>
          </a:p>
        </p:txBody>
      </p:sp>
      <p:graphicFrame>
        <p:nvGraphicFramePr>
          <p:cNvPr id="10" name="Google Shape;186;p53">
            <a:extLst>
              <a:ext uri="{FF2B5EF4-FFF2-40B4-BE49-F238E27FC236}">
                <a16:creationId xmlns:a16="http://schemas.microsoft.com/office/drawing/2014/main" id="{1B37CE8A-FABC-506E-83B0-E45D01D1776D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588177757"/>
              </p:ext>
            </p:extLst>
          </p:nvPr>
        </p:nvGraphicFramePr>
        <p:xfrm>
          <a:off x="1206494" y="5865489"/>
          <a:ext cx="11680166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9176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747319592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The things those who prefer online shopping would miss most about the in-store experience are immediacy (46%) and the ability to inspect the products (45%).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What 3 things would you miss </a:t>
            </a:r>
            <a:r>
              <a:rPr lang="en-US" u="sng" dirty="0"/>
              <a:t>most</a:t>
            </a:r>
            <a:r>
              <a:rPr lang="en-US" dirty="0"/>
              <a:t> about shopping in a store? Select 3.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55369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E5976-C769-ED4B-8CA8-AFEF84FD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33" b="5033"/>
          <a:stretch/>
        </p:blipFill>
        <p:spPr>
          <a:xfrm>
            <a:off x="20086" y="0"/>
            <a:ext cx="24404086" cy="13716000"/>
          </a:xfrm>
          <a:prstGeom prst="rect">
            <a:avLst/>
          </a:prstGeom>
        </p:spPr>
      </p:pic>
      <p:sp>
        <p:nvSpPr>
          <p:cNvPr id="5" name="Google Shape;150;p2">
            <a:extLst>
              <a:ext uri="{FF2B5EF4-FFF2-40B4-BE49-F238E27FC236}">
                <a16:creationId xmlns:a16="http://schemas.microsoft.com/office/drawing/2014/main" id="{15271F72-CBD6-AD46-9A17-E47E60954C8D}"/>
              </a:ext>
            </a:extLst>
          </p:cNvPr>
          <p:cNvSpPr/>
          <p:nvPr/>
        </p:nvSpPr>
        <p:spPr>
          <a:xfrm>
            <a:off x="20086" y="0"/>
            <a:ext cx="24404086" cy="137160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76FC-33E2-6445-85C7-FB321402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Vaccination Status</a:t>
            </a:r>
          </a:p>
        </p:txBody>
      </p:sp>
      <p:sp>
        <p:nvSpPr>
          <p:cNvPr id="4" name="Google Shape;64;p34">
            <a:extLst>
              <a:ext uri="{FF2B5EF4-FFF2-40B4-BE49-F238E27FC236}">
                <a16:creationId xmlns:a16="http://schemas.microsoft.com/office/drawing/2014/main" id="{EA9D9798-09EE-3B4F-A657-06D834DD4686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Google Shape;17;p43">
            <a:extLst>
              <a:ext uri="{FF2B5EF4-FFF2-40B4-BE49-F238E27FC236}">
                <a16:creationId xmlns:a16="http://schemas.microsoft.com/office/drawing/2014/main" id="{6FBD5B01-7709-2F44-A5EB-DF0B6FF96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5481328"/>
            <a:ext cx="3670305" cy="1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14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One person in 3 are not planning on getting a flu shot this year while nearly 1 in 10 (9%) are unsure what they’ll do.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Are you planning on getting a flu shot this year?</a:t>
            </a:r>
          </a:p>
        </p:txBody>
      </p:sp>
    </p:spTree>
    <p:extLst>
      <p:ext uri="{BB962C8B-B14F-4D97-AF65-F5344CB8AC3E}">
        <p14:creationId xmlns:p14="http://schemas.microsoft.com/office/powerpoint/2010/main" val="302428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48% of respondents report getting a flu vaccination every year while 30% have gotten them in some years.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Have you gotten a flu shot in prior years?</a:t>
            </a:r>
          </a:p>
        </p:txBody>
      </p:sp>
    </p:spTree>
    <p:extLst>
      <p:ext uri="{BB962C8B-B14F-4D97-AF65-F5344CB8AC3E}">
        <p14:creationId xmlns:p14="http://schemas.microsoft.com/office/powerpoint/2010/main" val="279155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3041-BAC4-5345-8E50-84FE5927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pic>
        <p:nvPicPr>
          <p:cNvPr id="4" name="Google Shape;149;p2" descr="A picture containing text, projector&#10;&#10;Description automatically generated">
            <a:extLst>
              <a:ext uri="{FF2B5EF4-FFF2-40B4-BE49-F238E27FC236}">
                <a16:creationId xmlns:a16="http://schemas.microsoft.com/office/drawing/2014/main" id="{3F41E664-23EC-4E4B-999B-AE27020FCCF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2">
            <a:alphaModFix/>
          </a:blip>
          <a:srcRect l="30" r="30"/>
          <a:stretch/>
        </p:blipFill>
        <p:spPr>
          <a:xfrm flipH="1"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0;p2">
            <a:extLst>
              <a:ext uri="{FF2B5EF4-FFF2-40B4-BE49-F238E27FC236}">
                <a16:creationId xmlns:a16="http://schemas.microsoft.com/office/drawing/2014/main" id="{673619B8-648A-CE44-BE39-5C6635ED6EF6}"/>
              </a:ext>
            </a:extLst>
          </p:cNvPr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chemeClr val="dk1">
              <a:alpha val="54509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7" name="Google Shape;146;p2">
            <a:extLst>
              <a:ext uri="{FF2B5EF4-FFF2-40B4-BE49-F238E27FC236}">
                <a16:creationId xmlns:a16="http://schemas.microsoft.com/office/drawing/2014/main" id="{9893449C-63E1-0347-AD1A-FB976BCCC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310450"/>
              </p:ext>
            </p:extLst>
          </p:nvPr>
        </p:nvGraphicFramePr>
        <p:xfrm>
          <a:off x="1206500" y="4751388"/>
          <a:ext cx="7327900" cy="55661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32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 = 731</a:t>
                      </a:r>
                      <a:endParaRPr lang="en-US"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MOE ± 3.625%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95828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Panel: General Population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Collected: 9/9/22, 9/10/22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Google Shape;57;p33">
            <a:extLst>
              <a:ext uri="{FF2B5EF4-FFF2-40B4-BE49-F238E27FC236}">
                <a16:creationId xmlns:a16="http://schemas.microsoft.com/office/drawing/2014/main" id="{02A228FD-F8C3-E540-AEBC-F3D4D709B4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1464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Nearly half of the respondents (46%) think COVID cases will increase this winter while only 29% believe they’ll continue to decline.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lang="en-US"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What do you expect will happen with COVID cases this coming winter?</a:t>
            </a:r>
          </a:p>
        </p:txBody>
      </p:sp>
    </p:spTree>
    <p:extLst>
      <p:ext uri="{BB962C8B-B14F-4D97-AF65-F5344CB8AC3E}">
        <p14:creationId xmlns:p14="http://schemas.microsoft.com/office/powerpoint/2010/main" val="218189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72% of respondents report having received at least 1 dose of the COVID vaccine. Less than half (43%) report having received both the initial doses and one or more boosters.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Have you received a COVID vaccine?</a:t>
            </a:r>
          </a:p>
        </p:txBody>
      </p:sp>
    </p:spTree>
    <p:extLst>
      <p:ext uri="{BB962C8B-B14F-4D97-AF65-F5344CB8AC3E}">
        <p14:creationId xmlns:p14="http://schemas.microsoft.com/office/powerpoint/2010/main" val="121743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Slightly more than half of the respondents (51%) plan on getting the new COVID booster shot this fall.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Are you planning on getting the new COVID vaccine booster that will be available this fall?</a:t>
            </a:r>
          </a:p>
        </p:txBody>
      </p:sp>
    </p:spTree>
    <p:extLst>
      <p:ext uri="{BB962C8B-B14F-4D97-AF65-F5344CB8AC3E}">
        <p14:creationId xmlns:p14="http://schemas.microsoft.com/office/powerpoint/2010/main" val="1743583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F954-1BE6-DF41-B73F-839BB8B3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DBF4-EE3B-1243-8C10-8E0EF92DD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dirty="0"/>
              <a:t>Inflation Expectations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61A4-ADEB-AA45-9CEF-C0B8017938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457200"/>
            <a:r>
              <a:rPr lang="en-US" dirty="0"/>
              <a:t>Enthusiasm for the decline in gas prices is expected to be short lived as 64% of the sample expect the prices to go up again.</a:t>
            </a:r>
          </a:p>
          <a:p>
            <a:pPr indent="-457200"/>
            <a:r>
              <a:rPr lang="en-US" dirty="0"/>
              <a:t>Given that 64% expect gas prices to go up, it’s somewhat surprising that 80% expect that food costs will continue to increase.</a:t>
            </a:r>
          </a:p>
          <a:p>
            <a:pPr indent="-457200"/>
            <a:r>
              <a:rPr lang="en-US" dirty="0"/>
              <a:t>Food is not an exception, as expectations of other frequently purchased items like clothes are equally bleak as 77% expect prices to increase.</a:t>
            </a:r>
          </a:p>
          <a:p>
            <a:pPr indent="-457200"/>
            <a:r>
              <a:rPr lang="en-US" dirty="0"/>
              <a:t>Respondents also expect the cost of cars, where prices have largely been driven by chip shortages, to continue to increase (73%). </a:t>
            </a:r>
          </a:p>
          <a:p>
            <a:pPr marL="9906" indent="0">
              <a:buNone/>
            </a:pPr>
            <a:endParaRPr lang="en-US" dirty="0"/>
          </a:p>
        </p:txBody>
      </p:sp>
      <p:sp>
        <p:nvSpPr>
          <p:cNvPr id="10" name="Google Shape;64;p34">
            <a:extLst>
              <a:ext uri="{FF2B5EF4-FFF2-40B4-BE49-F238E27FC236}">
                <a16:creationId xmlns:a16="http://schemas.microsoft.com/office/drawing/2014/main" id="{F48A68D6-B953-3346-B698-FD2C95209CA2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23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F954-1BE6-DF41-B73F-839BB8B3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DBF4-EE3B-1243-8C10-8E0EF92DD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dirty="0"/>
              <a:t>In-store v. Online Shopping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61A4-ADEB-AA45-9CEF-C0B80179384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872314" y="1736226"/>
            <a:ext cx="13305183" cy="1138962"/>
          </a:xfrm>
        </p:spPr>
        <p:txBody>
          <a:bodyPr/>
          <a:lstStyle/>
          <a:p>
            <a:r>
              <a:rPr lang="en-US" dirty="0"/>
              <a:t>Given the choice of only being able to shop online or in-store for non-essential goods, 56% of respondents chose in-store. Millennials were the only generation where a majority (55%) selected online.</a:t>
            </a:r>
          </a:p>
          <a:p>
            <a:r>
              <a:rPr lang="en-US" dirty="0"/>
              <a:t>Of respondents’ top 3 reasons for preferring to shop in-store, none were shared by as many as half of the respondents. The most popular reasons were the ability to inspect the products (45%) and immediacy (41%).</a:t>
            </a:r>
          </a:p>
          <a:p>
            <a:r>
              <a:rPr lang="en-US" dirty="0"/>
              <a:t>There was also no consensus on the least influential reasons for selecting in-store. Only concern about credit card security (38%) and getting out (36%) were selected by more than a third of respondents.</a:t>
            </a:r>
          </a:p>
          <a:p>
            <a:r>
              <a:rPr lang="en-US" dirty="0"/>
              <a:t>The things people would miss most about shopping online were avoiding crowds (39%) and checkout lines (38%), along with shopping from home (38%) and at off hours (38%).</a:t>
            </a:r>
          </a:p>
          <a:p>
            <a:r>
              <a:rPr lang="en-US" dirty="0"/>
              <a:t>Among the 44% of respondents who would prefer to shop online, the leading influences are very similar to the things in-store shoppers would miss about shopping online: the ability to shop from home (46%) at off hours (36%) and crowd avoidance (35%).</a:t>
            </a:r>
          </a:p>
          <a:p>
            <a:r>
              <a:rPr lang="en-US" dirty="0"/>
              <a:t>The things those who prefer online shopping would miss most about the in-store experience are immediacy (46%) and the ability to inspect the products (45%).</a:t>
            </a:r>
          </a:p>
          <a:p>
            <a:endParaRPr lang="en-US" dirty="0"/>
          </a:p>
        </p:txBody>
      </p:sp>
      <p:sp>
        <p:nvSpPr>
          <p:cNvPr id="10" name="Google Shape;64;p34">
            <a:extLst>
              <a:ext uri="{FF2B5EF4-FFF2-40B4-BE49-F238E27FC236}">
                <a16:creationId xmlns:a16="http://schemas.microsoft.com/office/drawing/2014/main" id="{F48A68D6-B953-3346-B698-FD2C95209CA2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0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F954-1BE6-DF41-B73F-839BB8B3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DBF4-EE3B-1243-8C10-8E0EF92DD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dirty="0"/>
              <a:t>Vaccination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61A4-ADEB-AA45-9CEF-C0B8017938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457200"/>
            <a:r>
              <a:rPr lang="en-US" dirty="0"/>
              <a:t>One person in 3 are not planning on getting a flu shot this year while nearly 1 in 10 (9%) are unsure what they’ll do.</a:t>
            </a:r>
          </a:p>
          <a:p>
            <a:pPr indent="-457200"/>
            <a:r>
              <a:rPr lang="en-US" dirty="0"/>
              <a:t>Only 48% of respondents report getting a flu vaccination every year while 30% have gotten them in some years.</a:t>
            </a:r>
          </a:p>
          <a:p>
            <a:pPr indent="-457200"/>
            <a:r>
              <a:rPr lang="en-US" dirty="0"/>
              <a:t>Nearly half of the respondents (46%) think COVID cases will increase this winter while only 29% believe they’ll continue to decline.</a:t>
            </a:r>
          </a:p>
          <a:p>
            <a:pPr indent="-457200"/>
            <a:r>
              <a:rPr lang="en-US" dirty="0"/>
              <a:t>72% of respondents report having received at least 1 dose of the COVID vaccine. Less than half (43%) report having received both the initial doses and one or more boosters.</a:t>
            </a:r>
          </a:p>
          <a:p>
            <a:pPr indent="-457200"/>
            <a:r>
              <a:rPr lang="en-US" dirty="0"/>
              <a:t>Slightly more than half of the respondents (51%) plan on getting the new COVID booster shot this fall.</a:t>
            </a:r>
          </a:p>
          <a:p>
            <a:endParaRPr lang="en-US" dirty="0"/>
          </a:p>
        </p:txBody>
      </p:sp>
      <p:sp>
        <p:nvSpPr>
          <p:cNvPr id="10" name="Google Shape;64;p34">
            <a:extLst>
              <a:ext uri="{FF2B5EF4-FFF2-40B4-BE49-F238E27FC236}">
                <a16:creationId xmlns:a16="http://schemas.microsoft.com/office/drawing/2014/main" id="{F48A68D6-B953-3346-B698-FD2C95209CA2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9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55;p3">
            <a:extLst>
              <a:ext uri="{FF2B5EF4-FFF2-40B4-BE49-F238E27FC236}">
                <a16:creationId xmlns:a16="http://schemas.microsoft.com/office/drawing/2014/main" id="{02DD7996-7502-1D44-A082-2899F0C71C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091999"/>
              </p:ext>
            </p:extLst>
          </p:nvPr>
        </p:nvGraphicFramePr>
        <p:xfrm>
          <a:off x="533400" y="2997200"/>
          <a:ext cx="8686800" cy="868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09D9-838F-D349-891C-0F90AE20BF62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10299476" y="8975557"/>
            <a:ext cx="1844398" cy="780781"/>
          </a:xfrm>
        </p:spPr>
        <p:txBody>
          <a:bodyPr anchor="ctr"/>
          <a:lstStyle/>
          <a:p>
            <a:pPr algn="ctr"/>
            <a:r>
              <a:rPr lang="en-US" dirty="0"/>
              <a:t>24%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033D186-D5FA-4B49-8CA1-3945964629EC}"/>
              </a:ext>
            </a:extLst>
          </p:cNvPr>
          <p:cNvSpPr txBox="1">
            <a:spLocks/>
          </p:cNvSpPr>
          <p:nvPr/>
        </p:nvSpPr>
        <p:spPr>
          <a:xfrm>
            <a:off x="15577329" y="11053010"/>
            <a:ext cx="1844398" cy="780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457200" marR="0" lvl="0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 defTabSz="1828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38%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136F79-A0B7-B643-823C-A864471468AA}"/>
              </a:ext>
            </a:extLst>
          </p:cNvPr>
          <p:cNvSpPr txBox="1">
            <a:spLocks/>
          </p:cNvSpPr>
          <p:nvPr/>
        </p:nvSpPr>
        <p:spPr>
          <a:xfrm>
            <a:off x="15769834" y="2034608"/>
            <a:ext cx="1844398" cy="780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457200" marR="0" lvl="0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 defTabSz="1828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21%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76C912E-67A0-3D4B-B176-370FC0AB4E22}"/>
              </a:ext>
            </a:extLst>
          </p:cNvPr>
          <p:cNvSpPr txBox="1">
            <a:spLocks/>
          </p:cNvSpPr>
          <p:nvPr/>
        </p:nvSpPr>
        <p:spPr>
          <a:xfrm>
            <a:off x="21368528" y="3093303"/>
            <a:ext cx="1844398" cy="780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457200" marR="0" lvl="0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 defTabSz="1828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17%</a:t>
            </a:r>
          </a:p>
        </p:txBody>
      </p:sp>
      <p:sp>
        <p:nvSpPr>
          <p:cNvPr id="14" name="Google Shape;64;p34">
            <a:extLst>
              <a:ext uri="{FF2B5EF4-FFF2-40B4-BE49-F238E27FC236}">
                <a16:creationId xmlns:a16="http://schemas.microsoft.com/office/drawing/2014/main" id="{69405211-7D94-934B-9AE1-511FDB392B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491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67;p4">
            <a:extLst>
              <a:ext uri="{FF2B5EF4-FFF2-40B4-BE49-F238E27FC236}">
                <a16:creationId xmlns:a16="http://schemas.microsoft.com/office/drawing/2014/main" id="{EE278B06-D417-404E-956C-C4E744252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963260"/>
              </p:ext>
            </p:extLst>
          </p:nvPr>
        </p:nvGraphicFramePr>
        <p:xfrm>
          <a:off x="9496425" y="3681413"/>
          <a:ext cx="6353175" cy="635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oogle Shape;168;p4">
            <a:extLst>
              <a:ext uri="{FF2B5EF4-FFF2-40B4-BE49-F238E27FC236}">
                <a16:creationId xmlns:a16="http://schemas.microsoft.com/office/drawing/2014/main" id="{36D6C752-1DD7-6349-B5DC-F22BFEE7F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948999"/>
              </p:ext>
            </p:extLst>
          </p:nvPr>
        </p:nvGraphicFramePr>
        <p:xfrm>
          <a:off x="16716375" y="3625850"/>
          <a:ext cx="6410325" cy="6408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Google Shape;169;p4" descr="A group of people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779FEEAF-9808-824D-BDA1-BCFAD9B0E21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719"/>
            <a:ext cx="85344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6" name="Google Shape;170;p4">
            <a:extLst>
              <a:ext uri="{FF2B5EF4-FFF2-40B4-BE49-F238E27FC236}">
                <a16:creationId xmlns:a16="http://schemas.microsoft.com/office/drawing/2014/main" id="{D9E2BE27-7746-A64C-B767-87EE40A9852A}"/>
              </a:ext>
            </a:extLst>
          </p:cNvPr>
          <p:cNvSpPr/>
          <p:nvPr/>
        </p:nvSpPr>
        <p:spPr>
          <a:xfrm>
            <a:off x="0" y="-27782"/>
            <a:ext cx="8534400" cy="137160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64;p34">
            <a:extLst>
              <a:ext uri="{FF2B5EF4-FFF2-40B4-BE49-F238E27FC236}">
                <a16:creationId xmlns:a16="http://schemas.microsoft.com/office/drawing/2014/main" id="{0F0823BC-C34E-CC4F-A51B-6DF176D464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547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E5976-C769-ED4B-8CA8-AFEF84FD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47" b="7847"/>
          <a:stretch/>
        </p:blipFill>
        <p:spPr>
          <a:xfrm>
            <a:off x="0" y="0"/>
            <a:ext cx="24404086" cy="13716000"/>
          </a:xfrm>
          <a:prstGeom prst="rect">
            <a:avLst/>
          </a:prstGeom>
        </p:spPr>
      </p:pic>
      <p:sp>
        <p:nvSpPr>
          <p:cNvPr id="5" name="Google Shape;150;p2">
            <a:extLst>
              <a:ext uri="{FF2B5EF4-FFF2-40B4-BE49-F238E27FC236}">
                <a16:creationId xmlns:a16="http://schemas.microsoft.com/office/drawing/2014/main" id="{15271F72-CBD6-AD46-9A17-E47E60954C8D}"/>
              </a:ext>
            </a:extLst>
          </p:cNvPr>
          <p:cNvSpPr/>
          <p:nvPr/>
        </p:nvSpPr>
        <p:spPr>
          <a:xfrm>
            <a:off x="0" y="0"/>
            <a:ext cx="24424172" cy="137160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76FC-33E2-6445-85C7-FB321402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 Expectations</a:t>
            </a:r>
          </a:p>
        </p:txBody>
      </p:sp>
      <p:sp>
        <p:nvSpPr>
          <p:cNvPr id="4" name="Google Shape;64;p34">
            <a:extLst>
              <a:ext uri="{FF2B5EF4-FFF2-40B4-BE49-F238E27FC236}">
                <a16:creationId xmlns:a16="http://schemas.microsoft.com/office/drawing/2014/main" id="{EA9D9798-09EE-3B4F-A657-06D834DD4686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Google Shape;17;p43">
            <a:extLst>
              <a:ext uri="{FF2B5EF4-FFF2-40B4-BE49-F238E27FC236}">
                <a16:creationId xmlns:a16="http://schemas.microsoft.com/office/drawing/2014/main" id="{6FBD5B01-7709-2F44-A5EB-DF0B6FF96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5481328"/>
            <a:ext cx="3670305" cy="1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925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Enthusiasm for the decline in gas prices is expected to be short lived as 64% of the sample expect prices to go up again.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Through the end of this year (the next 4 months), what do you think will happen with prices in these areas?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08437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Given that 64% expect gas prices to go up, it’s somewhat surprising that 80% expect that food costs will continue to increase.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Through the end of this year (the next 4 months), what do you think will happen with prices in these areas?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6734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42740-E9CF-FD75-FB30-3D254CBA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3" b="9093"/>
          <a:stretch/>
        </p:blipFill>
        <p:spPr>
          <a:xfrm>
            <a:off x="13205637" y="21256"/>
            <a:ext cx="11178363" cy="13731591"/>
          </a:xfrm>
          <a:prstGeom prst="rect">
            <a:avLst/>
          </a:prstGeom>
        </p:spPr>
      </p:pic>
      <p:sp>
        <p:nvSpPr>
          <p:cNvPr id="3" name="Google Shape;150;p2">
            <a:extLst>
              <a:ext uri="{FF2B5EF4-FFF2-40B4-BE49-F238E27FC236}">
                <a16:creationId xmlns:a16="http://schemas.microsoft.com/office/drawing/2014/main" id="{FBA2A82F-639E-A0FF-775A-8B9C1803EEEE}"/>
              </a:ext>
            </a:extLst>
          </p:cNvPr>
          <p:cNvSpPr/>
          <p:nvPr/>
        </p:nvSpPr>
        <p:spPr>
          <a:xfrm>
            <a:off x="13205636" y="-36847"/>
            <a:ext cx="11178364" cy="13789693"/>
          </a:xfrm>
          <a:prstGeom prst="rect">
            <a:avLst/>
          </a:prstGeom>
          <a:solidFill>
            <a:schemeClr val="dk1">
              <a:alpha val="20485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1446249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Food is not an exception, as expectations of other frequently purchased items like clothes are equally bleak as 77% expect prices to increase.</a:t>
            </a:r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8" y="11946835"/>
            <a:ext cx="1098549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Through the end of this year (the next 4 months), what do you think will happen with prices in these areas?</a:t>
            </a:r>
          </a:p>
        </p:txBody>
      </p:sp>
      <p:graphicFrame>
        <p:nvGraphicFramePr>
          <p:cNvPr id="10" name="Google Shape;186;p53">
            <a:extLst>
              <a:ext uri="{FF2B5EF4-FFF2-40B4-BE49-F238E27FC236}">
                <a16:creationId xmlns:a16="http://schemas.microsoft.com/office/drawing/2014/main" id="{0F65B242-C49B-3398-AE2F-565B80B72566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4197388205"/>
              </p:ext>
            </p:extLst>
          </p:nvPr>
        </p:nvGraphicFramePr>
        <p:xfrm>
          <a:off x="1206495" y="4898335"/>
          <a:ext cx="10985496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392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People also expect the cost of cars, where prices have largely been driven by semiconductor</a:t>
            </a:r>
          </a:p>
          <a:p>
            <a:pPr marL="0" indent="0"/>
            <a:r>
              <a:rPr lang="en-US" dirty="0"/>
              <a:t>chip shortages, to continue to increase (73%). </a:t>
            </a:r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Through the end of this year (the next 4 months), what do you think will happen with prices in these areas?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27607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ales Factory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FF6502"/>
    </a:accent5>
    <a:accent6>
      <a:srgbClr val="FA7F24"/>
    </a:accent6>
    <a:hlink>
      <a:srgbClr val="A0CB05"/>
    </a:hlink>
    <a:folHlink>
      <a:srgbClr val="2B8BDF"/>
    </a:folHlink>
  </a:clrScheme>
  <a:fontScheme name="21_BasicWhite">
    <a:majorFont>
      <a:latin typeface="Arial Black"/>
      <a:ea typeface="Arial Black"/>
      <a:cs typeface="Arial Black"/>
    </a:majorFont>
    <a:minorFont>
      <a:latin typeface="Palatino"/>
      <a:ea typeface="Palatino"/>
      <a:cs typeface="Palatino"/>
    </a:minorFont>
  </a:fontScheme>
  <a:fmtScheme name="21_Basic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ales Factory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FF6502"/>
    </a:accent5>
    <a:accent6>
      <a:srgbClr val="FA7F24"/>
    </a:accent6>
    <a:hlink>
      <a:srgbClr val="A0CB05"/>
    </a:hlink>
    <a:folHlink>
      <a:srgbClr val="2B8BDF"/>
    </a:folHlink>
  </a:clrScheme>
  <a:fontScheme name="21_BasicWhite">
    <a:majorFont>
      <a:latin typeface="Arial Black"/>
      <a:ea typeface="Arial Black"/>
      <a:cs typeface="Arial Black"/>
    </a:majorFont>
    <a:minorFont>
      <a:latin typeface="Palatino"/>
      <a:ea typeface="Palatino"/>
      <a:cs typeface="Palatino"/>
    </a:minorFont>
  </a:fontScheme>
  <a:fmtScheme name="21_Basic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3298</TotalTime>
  <Words>1434</Words>
  <Application>Microsoft Macintosh PowerPoint</Application>
  <PresentationFormat>Custom</PresentationFormat>
  <Paragraphs>111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Helvetica Neue</vt:lpstr>
      <vt:lpstr>NTR</vt:lpstr>
      <vt:lpstr>Palatino</vt:lpstr>
      <vt:lpstr>Office Theme</vt:lpstr>
      <vt:lpstr>Home Retail Monitor</vt:lpstr>
      <vt:lpstr>Methodology</vt:lpstr>
      <vt:lpstr>PowerPoint Presentation</vt:lpstr>
      <vt:lpstr>PowerPoint Presentation</vt:lpstr>
      <vt:lpstr>Inflation Expectations</vt:lpstr>
      <vt:lpstr>PowerPoint Presentation</vt:lpstr>
      <vt:lpstr>PowerPoint Presentation</vt:lpstr>
      <vt:lpstr>PowerPoint Presentation</vt:lpstr>
      <vt:lpstr>PowerPoint Presentation</vt:lpstr>
      <vt:lpstr>In-store v. Online Shopping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Vaccination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Gabe Ketrow</dc:creator>
  <cp:lastModifiedBy>Chuck Mattina</cp:lastModifiedBy>
  <cp:revision>77</cp:revision>
  <dcterms:created xsi:type="dcterms:W3CDTF">2021-10-04T17:04:45Z</dcterms:created>
  <dcterms:modified xsi:type="dcterms:W3CDTF">2022-09-16T13:06:35Z</dcterms:modified>
</cp:coreProperties>
</file>