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352" r:id="rId6"/>
    <p:sldId id="267" r:id="rId7"/>
    <p:sldId id="325" r:id="rId8"/>
    <p:sldId id="296" r:id="rId9"/>
    <p:sldId id="297" r:id="rId10"/>
    <p:sldId id="311" r:id="rId11"/>
    <p:sldId id="354" r:id="rId12"/>
    <p:sldId id="312" r:id="rId13"/>
    <p:sldId id="327" r:id="rId14"/>
    <p:sldId id="333" r:id="rId15"/>
    <p:sldId id="355" r:id="rId16"/>
    <p:sldId id="329" r:id="rId17"/>
    <p:sldId id="356" r:id="rId18"/>
    <p:sldId id="335" r:id="rId19"/>
    <p:sldId id="294" r:id="rId20"/>
    <p:sldId id="337" r:id="rId21"/>
    <p:sldId id="357" r:id="rId22"/>
    <p:sldId id="339" r:id="rId23"/>
    <p:sldId id="341" r:id="rId24"/>
    <p:sldId id="340" r:id="rId25"/>
    <p:sldId id="358" r:id="rId26"/>
    <p:sldId id="343" r:id="rId27"/>
    <p:sldId id="349" r:id="rId28"/>
    <p:sldId id="350" r:id="rId29"/>
    <p:sldId id="351" r:id="rId30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3E9"/>
    <a:srgbClr val="2187EF"/>
    <a:srgbClr val="B2E203"/>
    <a:srgbClr val="404040"/>
    <a:srgbClr val="A0CB05"/>
    <a:srgbClr val="AFC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/>
    <p:restoredTop sz="95918"/>
  </p:normalViewPr>
  <p:slideViewPr>
    <p:cSldViewPr snapToGrid="0" snapToObjects="1">
      <p:cViewPr varScale="1">
        <p:scale>
          <a:sx n="61" d="100"/>
          <a:sy n="61" d="100"/>
        </p:scale>
        <p:origin x="1112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79203974018125"/>
          <c:y val="0.16032501112005243"/>
          <c:w val="0.67263000275030305"/>
          <c:h val="0.672630002750303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Urbanicity</c:v>
                </c:pt>
              </c:strCache>
            </c:strRef>
          </c:tx>
          <c:spPr>
            <a:ln w="50800"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F9-F646-91AA-AF0E056D62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F9-F646-91AA-AF0E056D62BB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F9-F646-91AA-AF0E056D62BB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BF9-F646-91AA-AF0E056D6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Urban</c:v>
                </c:pt>
                <c:pt idx="1">
                  <c:v>Suburban</c:v>
                </c:pt>
                <c:pt idx="2">
                  <c:v>Rural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0.44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F9-F646-91AA-AF0E056D6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Outdoor improvement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projects planned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 Plant a new garden</c:v>
                </c:pt>
                <c:pt idx="1">
                  <c:v> Power washing</c:v>
                </c:pt>
                <c:pt idx="2">
                  <c:v> Exterior painting</c:v>
                </c:pt>
                <c:pt idx="3">
                  <c:v> New outdoor furniture</c:v>
                </c:pt>
                <c:pt idx="4">
                  <c:v> Deck repairs or staining</c:v>
                </c:pt>
                <c:pt idx="5">
                  <c:v> Caulking/sealing windows and doors</c:v>
                </c:pt>
                <c:pt idx="6">
                  <c:v> A new patio or deck</c:v>
                </c:pt>
                <c:pt idx="7">
                  <c:v> Addition of a fire pit or table</c:v>
                </c:pt>
                <c:pt idx="8">
                  <c:v> New tree(s)</c:v>
                </c:pt>
                <c:pt idx="9">
                  <c:v> Addition/replacement of outdoor cooking appliances (grill, griddle, etc )</c:v>
                </c:pt>
                <c:pt idx="10">
                  <c:v> Addition of a sunroom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0.43</c:v>
                </c:pt>
                <c:pt idx="1">
                  <c:v>0.34</c:v>
                </c:pt>
                <c:pt idx="2">
                  <c:v>0.3</c:v>
                </c:pt>
                <c:pt idx="3">
                  <c:v>0.27</c:v>
                </c:pt>
                <c:pt idx="4">
                  <c:v>0.26</c:v>
                </c:pt>
                <c:pt idx="5">
                  <c:v>0.2</c:v>
                </c:pt>
                <c:pt idx="6">
                  <c:v>0.2</c:v>
                </c:pt>
                <c:pt idx="7">
                  <c:v>0.16</c:v>
                </c:pt>
                <c:pt idx="8">
                  <c:v>0.15</c:v>
                </c:pt>
                <c:pt idx="9">
                  <c:v>0.14000000000000001</c:v>
                </c:pt>
                <c:pt idx="1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Approach to planned improvements: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plant a new garden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Continue as planned</c:v>
                </c:pt>
                <c:pt idx="1">
                  <c:v>Continued but spend less on the project</c:v>
                </c:pt>
                <c:pt idx="2">
                  <c:v>Delay the project until another time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</c:v>
                </c:pt>
                <c:pt idx="1">
                  <c:v>0.26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rgbClr val="A0CB0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Continue as planned</c:v>
                </c:pt>
                <c:pt idx="1">
                  <c:v>Continued but spend less on the project</c:v>
                </c:pt>
                <c:pt idx="2">
                  <c:v>Delay the project until another time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0.69</c:v>
                </c:pt>
                <c:pt idx="1">
                  <c:v>0.24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Continue as planned</c:v>
                </c:pt>
                <c:pt idx="1">
                  <c:v>Continued but spend less on the project</c:v>
                </c:pt>
                <c:pt idx="2">
                  <c:v>Delay the project until another time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0.64</c:v>
                </c:pt>
                <c:pt idx="1">
                  <c:v>0.28000000000000003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rgbClr val="B2E20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Continue as planned</c:v>
                </c:pt>
                <c:pt idx="1">
                  <c:v>Continued but spend less on the project</c:v>
                </c:pt>
                <c:pt idx="2">
                  <c:v>Delay the project until another time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0.78</c:v>
                </c:pt>
                <c:pt idx="1">
                  <c:v>0.22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Approach to planned improvements: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exterior painting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Continue as planned</c:v>
                </c:pt>
                <c:pt idx="1">
                  <c:v>Continued but spend less on the project</c:v>
                </c:pt>
                <c:pt idx="2">
                  <c:v>Delay the project until another time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0.71</c:v>
                </c:pt>
                <c:pt idx="1">
                  <c:v>0.19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A6-9349-AC4D-0B4EEB61EB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rgbClr val="A0CB0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Continue as planned</c:v>
                </c:pt>
                <c:pt idx="1">
                  <c:v>Continued but spend less on the project</c:v>
                </c:pt>
                <c:pt idx="2">
                  <c:v>Delay the project until another time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</c:v>
                </c:pt>
                <c:pt idx="1">
                  <c:v>0.22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A6-9349-AC4D-0B4EEB61EB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Continue as planned</c:v>
                </c:pt>
                <c:pt idx="1">
                  <c:v>Continued but spend less on the project</c:v>
                </c:pt>
                <c:pt idx="2">
                  <c:v>Delay the project until another time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0.66</c:v>
                </c:pt>
                <c:pt idx="1">
                  <c:v>0.24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A6-9349-AC4D-0B4EEB61EB5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rgbClr val="B2E20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Continue as planned</c:v>
                </c:pt>
                <c:pt idx="1">
                  <c:v>Continued but spend less on the project</c:v>
                </c:pt>
                <c:pt idx="2">
                  <c:v>Delay the project until another time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0.77</c:v>
                </c:pt>
                <c:pt idx="1">
                  <c:v>0.11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A6-9349-AC4D-0B4EEB61EB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Approach to planned improvements: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power washing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Continue as planned</c:v>
                </c:pt>
                <c:pt idx="1">
                  <c:v>Continued but spend less on the project</c:v>
                </c:pt>
                <c:pt idx="2">
                  <c:v>Delay the project until another time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</c:v>
                </c:pt>
                <c:pt idx="1">
                  <c:v>0.18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rgbClr val="A0CB0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Continue as planned</c:v>
                </c:pt>
                <c:pt idx="1">
                  <c:v>Continued but spend less on the project</c:v>
                </c:pt>
                <c:pt idx="2">
                  <c:v>Delay the project until another time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0.72</c:v>
                </c:pt>
                <c:pt idx="1">
                  <c:v>0.25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Continue as planned</c:v>
                </c:pt>
                <c:pt idx="1">
                  <c:v>Continued but spend less on the project</c:v>
                </c:pt>
                <c:pt idx="2">
                  <c:v>Delay the project until another time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0.82</c:v>
                </c:pt>
                <c:pt idx="1">
                  <c:v>0.15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rgbClr val="B2E20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Continue as planned</c:v>
                </c:pt>
                <c:pt idx="1">
                  <c:v>Continued but spend less on the project</c:v>
                </c:pt>
                <c:pt idx="2">
                  <c:v>Delay the project until another time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0.84</c:v>
                </c:pt>
                <c:pt idx="1">
                  <c:v>0.16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Frequency of checking for COVID-related news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Peak</c:v>
                </c:pt>
              </c:strCache>
            </c:strRef>
          </c:tx>
          <c:spPr>
            <a:solidFill>
              <a:srgbClr val="2187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Never</c:v>
                </c:pt>
                <c:pt idx="1">
                  <c:v>Rarely</c:v>
                </c:pt>
                <c:pt idx="2">
                  <c:v>1-2 times per week</c:v>
                </c:pt>
                <c:pt idx="3">
                  <c:v>3-4 times per week</c:v>
                </c:pt>
                <c:pt idx="4">
                  <c:v>5-6 times per week</c:v>
                </c:pt>
                <c:pt idx="5">
                  <c:v>7 or more times per week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0.19</c:v>
                </c:pt>
                <c:pt idx="2">
                  <c:v>0.23</c:v>
                </c:pt>
                <c:pt idx="3">
                  <c:v>0.18</c:v>
                </c:pt>
                <c:pt idx="4">
                  <c:v>0.12</c:v>
                </c:pt>
                <c:pt idx="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Now</c:v>
                </c:pt>
              </c:strCache>
            </c:strRef>
          </c:tx>
          <c:spPr>
            <a:solidFill>
              <a:srgbClr val="F7F3E9"/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Never</c:v>
                </c:pt>
                <c:pt idx="1">
                  <c:v>Rarely</c:v>
                </c:pt>
                <c:pt idx="2">
                  <c:v>1-2 times per week</c:v>
                </c:pt>
                <c:pt idx="3">
                  <c:v>3-4 times per week</c:v>
                </c:pt>
                <c:pt idx="4">
                  <c:v>5-6 times per week</c:v>
                </c:pt>
                <c:pt idx="5">
                  <c:v>7 or more times per week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0.16</c:v>
                </c:pt>
                <c:pt idx="1">
                  <c:v>0.34</c:v>
                </c:pt>
                <c:pt idx="2">
                  <c:v>0.2</c:v>
                </c:pt>
                <c:pt idx="3">
                  <c:v>0.15</c:v>
                </c:pt>
                <c:pt idx="4">
                  <c:v>7.0000000000000007E-2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C2-B947-B0F6-B62AA2A220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Typical source of information about COVID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Google or other search engine</c:v>
                </c:pt>
                <c:pt idx="1">
                  <c:v> Local TV or radio</c:v>
                </c:pt>
                <c:pt idx="2">
                  <c:v> National TV or radio</c:v>
                </c:pt>
                <c:pt idx="3">
                  <c:v> Local newspaper</c:v>
                </c:pt>
                <c:pt idx="4">
                  <c:v> Scientific sources</c:v>
                </c:pt>
                <c:pt idx="5">
                  <c:v> National newspaper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0.51</c:v>
                </c:pt>
                <c:pt idx="1">
                  <c:v>0.5</c:v>
                </c:pt>
                <c:pt idx="2">
                  <c:v>0.41</c:v>
                </c:pt>
                <c:pt idx="3">
                  <c:v>0.25</c:v>
                </c:pt>
                <c:pt idx="4">
                  <c:v>0.22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Google or other search engine</c:v>
                </c:pt>
                <c:pt idx="1">
                  <c:v> Local TV or radio</c:v>
                </c:pt>
                <c:pt idx="2">
                  <c:v> National TV or radio</c:v>
                </c:pt>
                <c:pt idx="3">
                  <c:v> Local newspaper</c:v>
                </c:pt>
                <c:pt idx="4">
                  <c:v> Scientific sources</c:v>
                </c:pt>
                <c:pt idx="5">
                  <c:v> National newspaper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0.65</c:v>
                </c:pt>
                <c:pt idx="1">
                  <c:v>0.42</c:v>
                </c:pt>
                <c:pt idx="2">
                  <c:v>0.24</c:v>
                </c:pt>
                <c:pt idx="3">
                  <c:v>0.13</c:v>
                </c:pt>
                <c:pt idx="4">
                  <c:v>0.18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Google or other search engine</c:v>
                </c:pt>
                <c:pt idx="1">
                  <c:v> Local TV or radio</c:v>
                </c:pt>
                <c:pt idx="2">
                  <c:v> National TV or radio</c:v>
                </c:pt>
                <c:pt idx="3">
                  <c:v> Local newspaper</c:v>
                </c:pt>
                <c:pt idx="4">
                  <c:v> Scientific sources</c:v>
                </c:pt>
                <c:pt idx="5">
                  <c:v> National newspaper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0.6</c:v>
                </c:pt>
                <c:pt idx="1">
                  <c:v>0.44</c:v>
                </c:pt>
                <c:pt idx="2">
                  <c:v>0.38</c:v>
                </c:pt>
                <c:pt idx="3">
                  <c:v>0.26</c:v>
                </c:pt>
                <c:pt idx="4">
                  <c:v>0.26</c:v>
                </c:pt>
                <c:pt idx="5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Google or other search engine</c:v>
                </c:pt>
                <c:pt idx="1">
                  <c:v> Local TV or radio</c:v>
                </c:pt>
                <c:pt idx="2">
                  <c:v> National TV or radio</c:v>
                </c:pt>
                <c:pt idx="3">
                  <c:v> Local newspaper</c:v>
                </c:pt>
                <c:pt idx="4">
                  <c:v> Scientific sources</c:v>
                </c:pt>
                <c:pt idx="5">
                  <c:v> National newspaper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0.55000000000000004</c:v>
                </c:pt>
                <c:pt idx="2">
                  <c:v>0.44</c:v>
                </c:pt>
                <c:pt idx="3">
                  <c:v>0.25</c:v>
                </c:pt>
                <c:pt idx="4">
                  <c:v>0.19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Google or other search engine</c:v>
                </c:pt>
                <c:pt idx="1">
                  <c:v> Local TV or radio</c:v>
                </c:pt>
                <c:pt idx="2">
                  <c:v> National TV or radio</c:v>
                </c:pt>
                <c:pt idx="3">
                  <c:v> Local newspaper</c:v>
                </c:pt>
                <c:pt idx="4">
                  <c:v> Scientific sources</c:v>
                </c:pt>
                <c:pt idx="5">
                  <c:v> National newspaper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0.34</c:v>
                </c:pt>
                <c:pt idx="1">
                  <c:v>0.55000000000000004</c:v>
                </c:pt>
                <c:pt idx="2">
                  <c:v>0.49</c:v>
                </c:pt>
                <c:pt idx="3">
                  <c:v>0.28999999999999998</c:v>
                </c:pt>
                <c:pt idx="4">
                  <c:v>0.2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Confidence in information received about COVID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now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confident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Confident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</c:v>
                </c:pt>
                <c:pt idx="2">
                  <c:v>0.33</c:v>
                </c:pt>
                <c:pt idx="3">
                  <c:v>0.25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confident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Confident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0.09</c:v>
                </c:pt>
                <c:pt idx="1">
                  <c:v>0.15</c:v>
                </c:pt>
                <c:pt idx="2">
                  <c:v>0.37</c:v>
                </c:pt>
                <c:pt idx="3">
                  <c:v>0.21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confident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Confident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0.12</c:v>
                </c:pt>
                <c:pt idx="1">
                  <c:v>0.06</c:v>
                </c:pt>
                <c:pt idx="2">
                  <c:v>0.37</c:v>
                </c:pt>
                <c:pt idx="3">
                  <c:v>0.22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confident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Confident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0.17</c:v>
                </c:pt>
                <c:pt idx="1">
                  <c:v>0.12</c:v>
                </c:pt>
                <c:pt idx="2">
                  <c:v>0.3</c:v>
                </c:pt>
                <c:pt idx="3">
                  <c:v>0.24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confident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Confident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0.11</c:v>
                </c:pt>
                <c:pt idx="2">
                  <c:v>0.28999999999999998</c:v>
                </c:pt>
                <c:pt idx="3">
                  <c:v>0.28999999999999998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Trustworthiness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in sources of information about COVID: 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your doctor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7.0000000000000007E-2</c:v>
                </c:pt>
                <c:pt idx="2">
                  <c:v>0.26</c:v>
                </c:pt>
                <c:pt idx="3">
                  <c:v>0.28999999999999998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7-5842-A56D-4744753AE9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0.08</c:v>
                </c:pt>
                <c:pt idx="1">
                  <c:v>0.13</c:v>
                </c:pt>
                <c:pt idx="2">
                  <c:v>0.25</c:v>
                </c:pt>
                <c:pt idx="3">
                  <c:v>0.36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7-5842-A56D-4744753AE9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7.0000000000000007E-2</c:v>
                </c:pt>
                <c:pt idx="2">
                  <c:v>0.32</c:v>
                </c:pt>
                <c:pt idx="3">
                  <c:v>0.27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7-5842-A56D-4744753AE90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0.11</c:v>
                </c:pt>
                <c:pt idx="1">
                  <c:v>0.06</c:v>
                </c:pt>
                <c:pt idx="2">
                  <c:v>0.25</c:v>
                </c:pt>
                <c:pt idx="3">
                  <c:v>0.27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F7-5842-A56D-4744753AE90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0.03</c:v>
                </c:pt>
                <c:pt idx="1">
                  <c:v>0.05</c:v>
                </c:pt>
                <c:pt idx="2">
                  <c:v>0.23</c:v>
                </c:pt>
                <c:pt idx="3">
                  <c:v>0.28999999999999998</c:v>
                </c:pt>
                <c:pt idx="4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7-5842-A56D-4744753AE9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Trustworthiness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in sources of information about COVID: 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city/county health officials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0.12</c:v>
                </c:pt>
                <c:pt idx="1">
                  <c:v>0.12</c:v>
                </c:pt>
                <c:pt idx="2">
                  <c:v>0.31</c:v>
                </c:pt>
                <c:pt idx="3">
                  <c:v>0.28000000000000003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</c:v>
                </c:pt>
                <c:pt idx="1">
                  <c:v>0.12</c:v>
                </c:pt>
                <c:pt idx="2">
                  <c:v>0.31</c:v>
                </c:pt>
                <c:pt idx="3">
                  <c:v>0.36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0.13</c:v>
                </c:pt>
                <c:pt idx="1">
                  <c:v>0.1</c:v>
                </c:pt>
                <c:pt idx="2">
                  <c:v>0.33</c:v>
                </c:pt>
                <c:pt idx="3">
                  <c:v>0.25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0.15</c:v>
                </c:pt>
                <c:pt idx="1">
                  <c:v>0.09</c:v>
                </c:pt>
                <c:pt idx="2">
                  <c:v>0.31</c:v>
                </c:pt>
                <c:pt idx="3">
                  <c:v>0.28999999999999998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0.11</c:v>
                </c:pt>
                <c:pt idx="1">
                  <c:v>0.17</c:v>
                </c:pt>
                <c:pt idx="2">
                  <c:v>0.3</c:v>
                </c:pt>
                <c:pt idx="3">
                  <c:v>0.28000000000000003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Trustworthiness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in sources of information about COVID: 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the CDC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0.18</c:v>
                </c:pt>
                <c:pt idx="1">
                  <c:v>0.11</c:v>
                </c:pt>
                <c:pt idx="2">
                  <c:v>0.27</c:v>
                </c:pt>
                <c:pt idx="3">
                  <c:v>0.22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0.12</c:v>
                </c:pt>
                <c:pt idx="1">
                  <c:v>0.12</c:v>
                </c:pt>
                <c:pt idx="2">
                  <c:v>0.36</c:v>
                </c:pt>
                <c:pt idx="3">
                  <c:v>0.19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0.15</c:v>
                </c:pt>
                <c:pt idx="1">
                  <c:v>0.11</c:v>
                </c:pt>
                <c:pt idx="2">
                  <c:v>0.31</c:v>
                </c:pt>
                <c:pt idx="3">
                  <c:v>0.22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0.2</c:v>
                </c:pt>
                <c:pt idx="1">
                  <c:v>0.1</c:v>
                </c:pt>
                <c:pt idx="2">
                  <c:v>0.24</c:v>
                </c:pt>
                <c:pt idx="3">
                  <c:v>0.23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0.22</c:v>
                </c:pt>
                <c:pt idx="1">
                  <c:v>0.13</c:v>
                </c:pt>
                <c:pt idx="2">
                  <c:v>0.22</c:v>
                </c:pt>
                <c:pt idx="3">
                  <c:v>0.23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</a:rPr>
              <a:t>Generation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11982338814378"/>
          <c:y val="0.12065272475421467"/>
          <c:w val="0.80070705604090853"/>
          <c:h val="0.751974562720605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Generation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B8CE0">
                  <a:lumMod val="50000"/>
                </a:srgb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60-194C-B321-A7AD5C796FEC}"/>
              </c:ext>
            </c:extLst>
          </c:dPt>
          <c:dPt>
            <c:idx val="1"/>
            <c:bubble3D val="0"/>
            <c:spPr>
              <a:solidFill>
                <a:srgbClr val="85A904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60-194C-B321-A7AD5C796FEC}"/>
              </c:ext>
            </c:extLst>
          </c:dPt>
          <c:dPt>
            <c:idx val="2"/>
            <c:bubble3D val="0"/>
            <c:spPr>
              <a:solidFill>
                <a:srgbClr val="000000">
                  <a:lumMod val="75000"/>
                  <a:lumOff val="25000"/>
                </a:srgb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D60-194C-B321-A7AD5C796FEC}"/>
              </c:ext>
            </c:extLst>
          </c:dPt>
          <c:dPt>
            <c:idx val="3"/>
            <c:bubble3D val="0"/>
            <c:spPr>
              <a:solidFill>
                <a:srgbClr val="B2E205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D60-194C-B321-A7AD5C796F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Gen Z</c:v>
                </c:pt>
                <c:pt idx="1">
                  <c:v>Millennial</c:v>
                </c:pt>
                <c:pt idx="2">
                  <c:v>Gen X</c:v>
                </c:pt>
                <c:pt idx="3">
                  <c:v>Boomer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0.11</c:v>
                </c:pt>
                <c:pt idx="1">
                  <c:v>0.31</c:v>
                </c:pt>
                <c:pt idx="2">
                  <c:v>0.27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60-194C-B321-A7AD5C796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Trustworthiness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in sources of information about COVID: 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medical experts you see on TV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0.17</c:v>
                </c:pt>
                <c:pt idx="1">
                  <c:v>0.17</c:v>
                </c:pt>
                <c:pt idx="2">
                  <c:v>0.28999999999999998</c:v>
                </c:pt>
                <c:pt idx="3">
                  <c:v>0.23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0.13</c:v>
                </c:pt>
                <c:pt idx="1">
                  <c:v>0.17</c:v>
                </c:pt>
                <c:pt idx="2">
                  <c:v>0.37</c:v>
                </c:pt>
                <c:pt idx="3">
                  <c:v>0.18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0.13</c:v>
                </c:pt>
                <c:pt idx="1">
                  <c:v>0.18</c:v>
                </c:pt>
                <c:pt idx="2">
                  <c:v>0.28000000000000003</c:v>
                </c:pt>
                <c:pt idx="3">
                  <c:v>0.23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0.19</c:v>
                </c:pt>
                <c:pt idx="1">
                  <c:v>0.14000000000000001</c:v>
                </c:pt>
                <c:pt idx="2">
                  <c:v>0.28000000000000003</c:v>
                </c:pt>
                <c:pt idx="3">
                  <c:v>0.27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0.2</c:v>
                </c:pt>
                <c:pt idx="1">
                  <c:v>0.19</c:v>
                </c:pt>
                <c:pt idx="2">
                  <c:v>0.28999999999999998</c:v>
                </c:pt>
                <c:pt idx="3">
                  <c:v>0.2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Trustworthiness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in sources of information about COVID: 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medical experts you see on TV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0.17</c:v>
                </c:pt>
                <c:pt idx="1">
                  <c:v>0.17</c:v>
                </c:pt>
                <c:pt idx="2">
                  <c:v>0.28999999999999998</c:v>
                </c:pt>
                <c:pt idx="3">
                  <c:v>0.23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7-9C46-85DD-232B9FC2DA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0.13</c:v>
                </c:pt>
                <c:pt idx="1">
                  <c:v>0.17</c:v>
                </c:pt>
                <c:pt idx="2">
                  <c:v>0.37</c:v>
                </c:pt>
                <c:pt idx="3">
                  <c:v>0.18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F7-9C46-85DD-232B9FC2DA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0.13</c:v>
                </c:pt>
                <c:pt idx="1">
                  <c:v>0.18</c:v>
                </c:pt>
                <c:pt idx="2">
                  <c:v>0.28000000000000003</c:v>
                </c:pt>
                <c:pt idx="3">
                  <c:v>0.23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F7-9C46-85DD-232B9FC2DA8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0.19</c:v>
                </c:pt>
                <c:pt idx="1">
                  <c:v>0.14000000000000001</c:v>
                </c:pt>
                <c:pt idx="2">
                  <c:v>0.28000000000000003</c:v>
                </c:pt>
                <c:pt idx="3">
                  <c:v>0.27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F7-9C46-85DD-232B9FC2DA8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trustworthy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trustworthy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0.2</c:v>
                </c:pt>
                <c:pt idx="1">
                  <c:v>0.19</c:v>
                </c:pt>
                <c:pt idx="2">
                  <c:v>0.28999999999999998</c:v>
                </c:pt>
                <c:pt idx="3">
                  <c:v>0.2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F7-9C46-85DD-232B9FC2DA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Higher/lower confidence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in the US medical community post COVID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Much lower</c:v>
                </c:pt>
                <c:pt idx="1">
                  <c:v>Somewhat lower</c:v>
                </c:pt>
                <c:pt idx="2">
                  <c:v>About the same</c:v>
                </c:pt>
                <c:pt idx="3">
                  <c:v>Somewhat higher</c:v>
                </c:pt>
                <c:pt idx="4">
                  <c:v>Much higher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0.15</c:v>
                </c:pt>
                <c:pt idx="1">
                  <c:v>0.16</c:v>
                </c:pt>
                <c:pt idx="2">
                  <c:v>0.43</c:v>
                </c:pt>
                <c:pt idx="3">
                  <c:v>0.18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Much lower</c:v>
                </c:pt>
                <c:pt idx="1">
                  <c:v>Somewhat lower</c:v>
                </c:pt>
                <c:pt idx="2">
                  <c:v>About the same</c:v>
                </c:pt>
                <c:pt idx="3">
                  <c:v>Somewhat higher</c:v>
                </c:pt>
                <c:pt idx="4">
                  <c:v>Much higher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0.08</c:v>
                </c:pt>
                <c:pt idx="1">
                  <c:v>0.16</c:v>
                </c:pt>
                <c:pt idx="2">
                  <c:v>0.5</c:v>
                </c:pt>
                <c:pt idx="3">
                  <c:v>0.2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Much lower</c:v>
                </c:pt>
                <c:pt idx="1">
                  <c:v>Somewhat lower</c:v>
                </c:pt>
                <c:pt idx="2">
                  <c:v>About the same</c:v>
                </c:pt>
                <c:pt idx="3">
                  <c:v>Somewhat higher</c:v>
                </c:pt>
                <c:pt idx="4">
                  <c:v>Much higher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0.16</c:v>
                </c:pt>
                <c:pt idx="2">
                  <c:v>0.41</c:v>
                </c:pt>
                <c:pt idx="3">
                  <c:v>0.17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Much lower</c:v>
                </c:pt>
                <c:pt idx="1">
                  <c:v>Somewhat lower</c:v>
                </c:pt>
                <c:pt idx="2">
                  <c:v>About the same</c:v>
                </c:pt>
                <c:pt idx="3">
                  <c:v>Somewhat higher</c:v>
                </c:pt>
                <c:pt idx="4">
                  <c:v>Much higher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0.18</c:v>
                </c:pt>
                <c:pt idx="2">
                  <c:v>0.45</c:v>
                </c:pt>
                <c:pt idx="3">
                  <c:v>0.16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Much lower</c:v>
                </c:pt>
                <c:pt idx="1">
                  <c:v>Somewhat lower</c:v>
                </c:pt>
                <c:pt idx="2">
                  <c:v>About the same</c:v>
                </c:pt>
                <c:pt idx="3">
                  <c:v>Somewhat higher</c:v>
                </c:pt>
                <c:pt idx="4">
                  <c:v>Much higher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0.2</c:v>
                </c:pt>
                <c:pt idx="1">
                  <c:v>0.16</c:v>
                </c:pt>
                <c:pt idx="2">
                  <c:v>0.41</c:v>
                </c:pt>
                <c:pt idx="3">
                  <c:v>0.18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11982338814378"/>
          <c:y val="0.12065272475421467"/>
          <c:w val="0.80070705604090853"/>
          <c:h val="0.751974562720605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rgbClr val="FA7F24"/>
            </a:solidFill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57AEF7">
                  <a:lumMod val="75000"/>
                </a:srgb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2F-5B4A-A95F-B91645EC603E}"/>
              </c:ext>
            </c:extLst>
          </c:dPt>
          <c:dPt>
            <c:idx val="1"/>
            <c:bubble3D val="0"/>
            <c:spPr>
              <a:solidFill>
                <a:srgbClr val="F7F3E9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2F-5B4A-A95F-B91645EC603E}"/>
              </c:ext>
            </c:extLst>
          </c:dPt>
          <c:dPt>
            <c:idx val="2"/>
            <c:bubble3D val="0"/>
            <c:spPr>
              <a:solidFill>
                <a:srgbClr val="FA7F2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2F-5B4A-A95F-B91645EC603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C2F-5B4A-A95F-B91645EC6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2F-5B4A-A95F-B91645EC6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Filed 2021 taxes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yet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dont have to file taxes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0.67</c:v>
                </c:pt>
                <c:pt idx="1">
                  <c:v>0.26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dont have to file taxes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0.68</c:v>
                </c:pt>
                <c:pt idx="1">
                  <c:v>0.23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dont have to file taxes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0.71</c:v>
                </c:pt>
                <c:pt idx="1">
                  <c:v>0.23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dont have to file taxes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0.67</c:v>
                </c:pt>
                <c:pt idx="1">
                  <c:v>0.28000000000000003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dont have to file taxes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0.64</c:v>
                </c:pt>
                <c:pt idx="1">
                  <c:v>0.3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Received/expecting to receive tax return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I’m expecting a refund</c:v>
                </c:pt>
                <c:pt idx="2">
                  <c:v>Yes, I’ve received a refund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0.36</c:v>
                </c:pt>
                <c:pt idx="1">
                  <c:v>0.36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I’m expecting a refund</c:v>
                </c:pt>
                <c:pt idx="2">
                  <c:v>Yes, I’ve received a refund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0.22</c:v>
                </c:pt>
                <c:pt idx="1">
                  <c:v>0.31</c:v>
                </c:pt>
                <c:pt idx="2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I’m expecting a refund</c:v>
                </c:pt>
                <c:pt idx="2">
                  <c:v>Yes, I’ve received a refund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0.3</c:v>
                </c:pt>
                <c:pt idx="1">
                  <c:v>0.43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I’m expecting a refund</c:v>
                </c:pt>
                <c:pt idx="2">
                  <c:v>Yes, I’ve received a refund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0.4</c:v>
                </c:pt>
                <c:pt idx="1">
                  <c:v>0.31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Yes, I’m expecting a refund</c:v>
                </c:pt>
                <c:pt idx="2">
                  <c:v>Yes, I’ve received a refund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0.42</c:v>
                </c:pt>
                <c:pt idx="1">
                  <c:v>0.36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Who say their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lans changed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for their tax refund due to inflation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Who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are using more of their refund to cover everyday expenses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Who say they will save more of their refund due to inflation related concern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Who say they have spring outdoor improvements planned from the beginning of the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62DC5-9237-1648-B708-F6D05492BE26}" type="datetimeFigureOut">
              <a:rPr lang="en-US" smtClean="0"/>
              <a:t>4/18/22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055C-44E0-B643-843B-78343DB944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6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055C-44E0-B643-843B-78343DB9445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0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055C-44E0-B643-843B-78343DB9445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9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CC5131-9871-5840-B840-314A0BBE4C4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914401"/>
            <a:ext cx="2796209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;p31">
            <a:extLst>
              <a:ext uri="{FF2B5EF4-FFF2-40B4-BE49-F238E27FC236}">
                <a16:creationId xmlns:a16="http://schemas.microsoft.com/office/drawing/2014/main" id="{20571C61-F47E-134F-8E45-9BCC7B2EA2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pic>
        <p:nvPicPr>
          <p:cNvPr id="10" name="Google Shape;12;p31">
            <a:extLst>
              <a:ext uri="{FF2B5EF4-FFF2-40B4-BE49-F238E27FC236}">
                <a16:creationId xmlns:a16="http://schemas.microsoft.com/office/drawing/2014/main" id="{2BF07750-8CD5-D340-9073-736AB524E5A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4566929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39;p1">
            <a:extLst>
              <a:ext uri="{FF2B5EF4-FFF2-40B4-BE49-F238E27FC236}">
                <a16:creationId xmlns:a16="http://schemas.microsoft.com/office/drawing/2014/main" id="{AF14E92C-088B-1D48-B671-5B340D77A236}"/>
              </a:ext>
            </a:extLst>
          </p:cNvPr>
          <p:cNvSpPr txBox="1">
            <a:spLocks/>
          </p:cNvSpPr>
          <p:nvPr userDrawn="1"/>
        </p:nvSpPr>
        <p:spPr>
          <a:xfrm>
            <a:off x="8521700" y="11255452"/>
            <a:ext cx="12814300" cy="14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"/>
              <a:ea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31152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83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A0FA-EF28-BE4A-AAFB-45282641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03473-A8EF-5D48-B3FC-D5DEF788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C1ABF-8E5C-844F-8EE6-1A3B03A3C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438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38BC-1DA2-6247-B053-D5864061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E9746-E7BB-274D-A4EE-FA9ABA938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D3D05-9F70-5B4C-A237-86D00260D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351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D685-F2CD-0E49-A890-5612328F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EC3E7-EE5D-B84A-804F-C0A8700DD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47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1B1CF-25D5-934D-B148-3BA677819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1F2F8-59BD-A348-B88D-F0B48C5DB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47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33">
            <a:extLst>
              <a:ext uri="{FF2B5EF4-FFF2-40B4-BE49-F238E27FC236}">
                <a16:creationId xmlns:a16="http://schemas.microsoft.com/office/drawing/2014/main" id="{ABEE46A5-E06F-4B4C-AD90-1F5FDE2E3D1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6;p33">
            <a:extLst>
              <a:ext uri="{FF2B5EF4-FFF2-40B4-BE49-F238E27FC236}">
                <a16:creationId xmlns:a16="http://schemas.microsoft.com/office/drawing/2014/main" id="{F0C96193-CA67-7B48-9EE6-EFEC694C90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1098375"/>
            <a:ext cx="5499104" cy="16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  <a:defRPr sz="36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" name="Google Shape;55;p33">
            <a:extLst>
              <a:ext uri="{FF2B5EF4-FFF2-40B4-BE49-F238E27FC236}">
                <a16:creationId xmlns:a16="http://schemas.microsoft.com/office/drawing/2014/main" id="{6A2D8C67-6F66-1442-B141-63D6ABF58F4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dirty="0"/>
          </a:p>
        </p:txBody>
      </p:sp>
      <p:sp>
        <p:nvSpPr>
          <p:cNvPr id="5" name="Google Shape;57;p33">
            <a:extLst>
              <a:ext uri="{FF2B5EF4-FFF2-40B4-BE49-F238E27FC236}">
                <a16:creationId xmlns:a16="http://schemas.microsoft.com/office/drawing/2014/main" id="{F9BFA9F3-964E-2448-B7A7-211D4A22C7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5723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6019-F012-FF4A-BE1A-CDD5DC59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C1F5-CFD9-434D-8A27-A32AAE92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11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FED7-9FC4-1E4E-A1C0-E055732C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A1AA3-1450-8B4A-BFED-A9475C468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175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E04B-2BA7-E64C-A135-23A1ECD3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DB313-821F-D54A-A69E-2C6C70702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D576E-046A-3748-A4CB-30DDFF6AA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7097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86E3-E83F-3D4E-803D-7039C235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00484-64E9-0B4B-8A8A-A55195A0F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E3612-8ABA-5F4E-9809-A2A6AA0A5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A23B9-77DB-634B-B8AD-3AEB98C1E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AB988-24E6-4B42-8C06-6F1B443BE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23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33">
            <a:extLst>
              <a:ext uri="{FF2B5EF4-FFF2-40B4-BE49-F238E27FC236}">
                <a16:creationId xmlns:a16="http://schemas.microsoft.com/office/drawing/2014/main" id="{ABEE46A5-E06F-4B4C-AD90-1F5FDE2E3D1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6;p33">
            <a:extLst>
              <a:ext uri="{FF2B5EF4-FFF2-40B4-BE49-F238E27FC236}">
                <a16:creationId xmlns:a16="http://schemas.microsoft.com/office/drawing/2014/main" id="{F0C96193-CA67-7B48-9EE6-EFEC694C90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1098375"/>
            <a:ext cx="5499104" cy="16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  <a:defRPr sz="36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" name="Google Shape;55;p33">
            <a:extLst>
              <a:ext uri="{FF2B5EF4-FFF2-40B4-BE49-F238E27FC236}">
                <a16:creationId xmlns:a16="http://schemas.microsoft.com/office/drawing/2014/main" id="{6A2D8C67-6F66-1442-B141-63D6ABF58F4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dirty="0"/>
          </a:p>
        </p:txBody>
      </p:sp>
      <p:sp>
        <p:nvSpPr>
          <p:cNvPr id="5" name="Google Shape;57;p33">
            <a:extLst>
              <a:ext uri="{FF2B5EF4-FFF2-40B4-BE49-F238E27FC236}">
                <a16:creationId xmlns:a16="http://schemas.microsoft.com/office/drawing/2014/main" id="{F9BFA9F3-964E-2448-B7A7-211D4A22C7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4789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0987-95CC-914D-BC2D-3E3653F3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717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CCF5-E690-E14C-A4EF-3281A585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389C-9B22-144F-858B-C326AC65A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01EDB-3CE9-F34E-93F9-0A88CABD2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791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59A1-3484-8B4A-8030-82E8EA7F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B4DF0-68CE-D149-B5D8-87F9BF403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DA884-3CFD-B545-B6FB-0BF778931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194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021B-E0FA-6B49-ADF4-0AB58BC7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DB76C-5870-6F42-89A4-08A4F8DC9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5001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AD2C9-D085-0F4B-8D2B-508F2708F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51C7D-80D7-E04E-86B3-1DB29862B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09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CC5131-9871-5840-B840-314A0BBE4C4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914401"/>
            <a:ext cx="2796209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;p31">
            <a:extLst>
              <a:ext uri="{FF2B5EF4-FFF2-40B4-BE49-F238E27FC236}">
                <a16:creationId xmlns:a16="http://schemas.microsoft.com/office/drawing/2014/main" id="{20571C61-F47E-134F-8E45-9BCC7B2EA2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pic>
        <p:nvPicPr>
          <p:cNvPr id="10" name="Google Shape;12;p31">
            <a:extLst>
              <a:ext uri="{FF2B5EF4-FFF2-40B4-BE49-F238E27FC236}">
                <a16:creationId xmlns:a16="http://schemas.microsoft.com/office/drawing/2014/main" id="{2BF07750-8CD5-D340-9073-736AB524E5A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4566929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1;p31">
            <a:extLst>
              <a:ext uri="{FF2B5EF4-FFF2-40B4-BE49-F238E27FC236}">
                <a16:creationId xmlns:a16="http://schemas.microsoft.com/office/drawing/2014/main" id="{7591741F-2AC3-634E-BCF8-D28297336B5D}"/>
              </a:ext>
            </a:extLst>
          </p:cNvPr>
          <p:cNvSpPr txBox="1">
            <a:spLocks/>
          </p:cNvSpPr>
          <p:nvPr userDrawn="1"/>
        </p:nvSpPr>
        <p:spPr>
          <a:xfrm>
            <a:off x="8534400" y="8484334"/>
            <a:ext cx="12814300" cy="14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/>
                <a:ea typeface="Palatino"/>
                <a:sym typeface="Palatino"/>
              </a:rPr>
              <a:t>Click to add text</a:t>
            </a:r>
          </a:p>
        </p:txBody>
      </p:sp>
      <p:sp>
        <p:nvSpPr>
          <p:cNvPr id="18" name="Google Shape;14;p31">
            <a:extLst>
              <a:ext uri="{FF2B5EF4-FFF2-40B4-BE49-F238E27FC236}">
                <a16:creationId xmlns:a16="http://schemas.microsoft.com/office/drawing/2014/main" id="{35E339EC-D238-3844-85BA-4BA165CBAA99}"/>
              </a:ext>
            </a:extLst>
          </p:cNvPr>
          <p:cNvSpPr txBox="1">
            <a:spLocks/>
          </p:cNvSpPr>
          <p:nvPr userDrawn="1"/>
        </p:nvSpPr>
        <p:spPr>
          <a:xfrm>
            <a:off x="8534400" y="10271016"/>
            <a:ext cx="12814300" cy="91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52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66645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1FDE-4199-0642-B134-F618F8F84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F4828-D146-2544-8C97-BE2949D93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813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6019-F012-FF4A-BE1A-CDD5DC59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C1F5-CFD9-434D-8A27-A32AAE92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5773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FED7-9FC4-1E4E-A1C0-E055732C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A1AA3-1450-8B4A-BFED-A9475C468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68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E04B-2BA7-E64C-A135-23A1ECD3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DB313-821F-D54A-A69E-2C6C70702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D576E-046A-3748-A4CB-30DDFF6AA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58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2;p37">
            <a:extLst>
              <a:ext uri="{FF2B5EF4-FFF2-40B4-BE49-F238E27FC236}">
                <a16:creationId xmlns:a16="http://schemas.microsoft.com/office/drawing/2014/main" id="{668E61D4-E1BE-924B-9BE0-DA0EF33AAC3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3;p34">
            <a:extLst>
              <a:ext uri="{FF2B5EF4-FFF2-40B4-BE49-F238E27FC236}">
                <a16:creationId xmlns:a16="http://schemas.microsoft.com/office/drawing/2014/main" id="{ABBB5A08-4D5A-1B4D-99F6-C93FF31FBD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5" y="1098375"/>
            <a:ext cx="6926851" cy="16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  <a:defRPr sz="36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" name="Google Shape;66;p34">
            <a:extLst>
              <a:ext uri="{FF2B5EF4-FFF2-40B4-BE49-F238E27FC236}">
                <a16:creationId xmlns:a16="http://schemas.microsoft.com/office/drawing/2014/main" id="{C04961F8-DBB0-DD4F-91F0-C73752967DA3}"/>
              </a:ext>
            </a:extLst>
          </p:cNvPr>
          <p:cNvSpPr>
            <a:spLocks noGrp="1"/>
          </p:cNvSpPr>
          <p:nvPr>
            <p:ph type="chart" idx="2"/>
          </p:nvPr>
        </p:nvSpPr>
        <p:spPr>
          <a:xfrm>
            <a:off x="1219200" y="3801895"/>
            <a:ext cx="7362825" cy="736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dirty="0"/>
          </a:p>
        </p:txBody>
      </p:sp>
      <p:pic>
        <p:nvPicPr>
          <p:cNvPr id="6" name="Google Shape;60;p34">
            <a:extLst>
              <a:ext uri="{FF2B5EF4-FFF2-40B4-BE49-F238E27FC236}">
                <a16:creationId xmlns:a16="http://schemas.microsoft.com/office/drawing/2014/main" id="{E0D58E21-B9AD-BA47-B9C1-0F0D240235C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301293" y="0"/>
            <a:ext cx="11876203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4;p34">
            <a:extLst>
              <a:ext uri="{FF2B5EF4-FFF2-40B4-BE49-F238E27FC236}">
                <a16:creationId xmlns:a16="http://schemas.microsoft.com/office/drawing/2014/main" id="{812E5C20-1BD0-E240-9858-A5343CA124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8" name="Google Shape;67;p34">
            <a:extLst>
              <a:ext uri="{FF2B5EF4-FFF2-40B4-BE49-F238E27FC236}">
                <a16:creationId xmlns:a16="http://schemas.microsoft.com/office/drawing/2014/main" id="{6E10FC3E-092A-6C4D-9217-08322602B9BF}"/>
              </a:ext>
            </a:extLst>
          </p:cNvPr>
          <p:cNvCxnSpPr/>
          <p:nvPr userDrawn="1"/>
        </p:nvCxnSpPr>
        <p:spPr>
          <a:xfrm rot="-5400000">
            <a:off x="20024188" y="3939331"/>
            <a:ext cx="1818000" cy="10755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cxnSp>
        <p:nvCxnSpPr>
          <p:cNvPr id="9" name="Google Shape;69;p34">
            <a:extLst>
              <a:ext uri="{FF2B5EF4-FFF2-40B4-BE49-F238E27FC236}">
                <a16:creationId xmlns:a16="http://schemas.microsoft.com/office/drawing/2014/main" id="{98B2A5FD-599D-4245-AB6B-11A730D85805}"/>
              </a:ext>
            </a:extLst>
          </p:cNvPr>
          <p:cNvCxnSpPr/>
          <p:nvPr userDrawn="1"/>
        </p:nvCxnSpPr>
        <p:spPr>
          <a:xfrm rot="5400000" flipH="1">
            <a:off x="17107500" y="3034700"/>
            <a:ext cx="2208600" cy="10668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cxnSp>
        <p:nvCxnSpPr>
          <p:cNvPr id="10" name="Google Shape;70;p34">
            <a:extLst>
              <a:ext uri="{FF2B5EF4-FFF2-40B4-BE49-F238E27FC236}">
                <a16:creationId xmlns:a16="http://schemas.microsoft.com/office/drawing/2014/main" id="{8BED526F-E1BF-A64B-92E6-D6B7A432BA5D}"/>
              </a:ext>
            </a:extLst>
          </p:cNvPr>
          <p:cNvCxnSpPr/>
          <p:nvPr userDrawn="1"/>
        </p:nvCxnSpPr>
        <p:spPr>
          <a:xfrm rot="5400000">
            <a:off x="16979589" y="9517649"/>
            <a:ext cx="2530200" cy="14469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cxnSp>
        <p:nvCxnSpPr>
          <p:cNvPr id="11" name="Google Shape;72;p34">
            <a:extLst>
              <a:ext uri="{FF2B5EF4-FFF2-40B4-BE49-F238E27FC236}">
                <a16:creationId xmlns:a16="http://schemas.microsoft.com/office/drawing/2014/main" id="{0EE46500-6BA2-B648-82E3-538D0B5EE7ED}"/>
              </a:ext>
            </a:extLst>
          </p:cNvPr>
          <p:cNvCxnSpPr/>
          <p:nvPr userDrawn="1"/>
        </p:nvCxnSpPr>
        <p:spPr>
          <a:xfrm rot="5400000">
            <a:off x="11622415" y="8138858"/>
            <a:ext cx="1872600" cy="7287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sp>
        <p:nvSpPr>
          <p:cNvPr id="12" name="Google Shape;61;p34">
            <a:extLst>
              <a:ext uri="{FF2B5EF4-FFF2-40B4-BE49-F238E27FC236}">
                <a16:creationId xmlns:a16="http://schemas.microsoft.com/office/drawing/2014/main" id="{E3AB69D4-24B2-0642-A285-DB32E141D1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032163" y="1930400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  <p:sp>
        <p:nvSpPr>
          <p:cNvPr id="13" name="Google Shape;73;p34">
            <a:extLst>
              <a:ext uri="{FF2B5EF4-FFF2-40B4-BE49-F238E27FC236}">
                <a16:creationId xmlns:a16="http://schemas.microsoft.com/office/drawing/2014/main" id="{5DFE705D-E053-A74F-A48A-29C2B652A788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10548128" y="8906108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  <p:sp>
        <p:nvSpPr>
          <p:cNvPr id="14" name="Google Shape;71;p34">
            <a:extLst>
              <a:ext uri="{FF2B5EF4-FFF2-40B4-BE49-F238E27FC236}">
                <a16:creationId xmlns:a16="http://schemas.microsoft.com/office/drawing/2014/main" id="{A254375B-CF60-FE47-8E54-C31D28CFF62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15875002" y="10972799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68;p34">
            <a:extLst>
              <a:ext uri="{FF2B5EF4-FFF2-40B4-BE49-F238E27FC236}">
                <a16:creationId xmlns:a16="http://schemas.microsoft.com/office/drawing/2014/main" id="{27B9F1B0-ECE2-7C4B-9EBB-D10600F6C3D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21470938" y="3034681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8216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86E3-E83F-3D4E-803D-7039C235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00484-64E9-0B4B-8A8A-A55195A0F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E3612-8ABA-5F4E-9809-A2A6AA0A5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A23B9-77DB-634B-B8AD-3AEB98C1E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AB988-24E6-4B42-8C06-6F1B443BE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73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0987-95CC-914D-BC2D-3E3653F3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421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251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CCF5-E690-E14C-A4EF-3281A585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389C-9B22-144F-858B-C326AC65A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01EDB-3CE9-F34E-93F9-0A88CABD2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322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59A1-3484-8B4A-8030-82E8EA7F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B4DF0-68CE-D149-B5D8-87F9BF403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DA884-3CFD-B545-B6FB-0BF778931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099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021B-E0FA-6B49-ADF4-0AB58BC7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DB76C-5870-6F42-89A4-08A4F8DC9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973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AD2C9-D085-0F4B-8D2B-508F2708F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51C7D-80D7-E04E-86B3-1DB29862B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7342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CC5131-9871-5840-B840-314A0BBE4C4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914401"/>
            <a:ext cx="2796209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;p31">
            <a:extLst>
              <a:ext uri="{FF2B5EF4-FFF2-40B4-BE49-F238E27FC236}">
                <a16:creationId xmlns:a16="http://schemas.microsoft.com/office/drawing/2014/main" id="{20571C61-F47E-134F-8E45-9BCC7B2EA2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pic>
        <p:nvPicPr>
          <p:cNvPr id="10" name="Google Shape;12;p31">
            <a:extLst>
              <a:ext uri="{FF2B5EF4-FFF2-40B4-BE49-F238E27FC236}">
                <a16:creationId xmlns:a16="http://schemas.microsoft.com/office/drawing/2014/main" id="{2BF07750-8CD5-D340-9073-736AB524E5A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4566929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1;p31">
            <a:extLst>
              <a:ext uri="{FF2B5EF4-FFF2-40B4-BE49-F238E27FC236}">
                <a16:creationId xmlns:a16="http://schemas.microsoft.com/office/drawing/2014/main" id="{7591741F-2AC3-634E-BCF8-D28297336B5D}"/>
              </a:ext>
            </a:extLst>
          </p:cNvPr>
          <p:cNvSpPr txBox="1">
            <a:spLocks/>
          </p:cNvSpPr>
          <p:nvPr userDrawn="1"/>
        </p:nvSpPr>
        <p:spPr>
          <a:xfrm>
            <a:off x="8534400" y="8484334"/>
            <a:ext cx="12814300" cy="14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/>
                <a:ea typeface="Palatino"/>
                <a:sym typeface="Palatino"/>
              </a:rPr>
              <a:t>Click to add text</a:t>
            </a:r>
          </a:p>
        </p:txBody>
      </p:sp>
      <p:sp>
        <p:nvSpPr>
          <p:cNvPr id="18" name="Google Shape;14;p31">
            <a:extLst>
              <a:ext uri="{FF2B5EF4-FFF2-40B4-BE49-F238E27FC236}">
                <a16:creationId xmlns:a16="http://schemas.microsoft.com/office/drawing/2014/main" id="{35E339EC-D238-3844-85BA-4BA165CBAA99}"/>
              </a:ext>
            </a:extLst>
          </p:cNvPr>
          <p:cNvSpPr txBox="1">
            <a:spLocks/>
          </p:cNvSpPr>
          <p:nvPr userDrawn="1"/>
        </p:nvSpPr>
        <p:spPr>
          <a:xfrm>
            <a:off x="8534400" y="10271016"/>
            <a:ext cx="12814300" cy="91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52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69520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80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7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5">
            <a:extLst>
              <a:ext uri="{FF2B5EF4-FFF2-40B4-BE49-F238E27FC236}">
                <a16:creationId xmlns:a16="http://schemas.microsoft.com/office/drawing/2014/main" id="{707F855F-BEDD-8E40-8F6C-D0B3EE14A8B6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85344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dirty="0"/>
          </a:p>
        </p:txBody>
      </p:sp>
      <p:sp>
        <p:nvSpPr>
          <p:cNvPr id="5" name="Google Shape;78;p35">
            <a:extLst>
              <a:ext uri="{FF2B5EF4-FFF2-40B4-BE49-F238E27FC236}">
                <a16:creationId xmlns:a16="http://schemas.microsoft.com/office/drawing/2014/main" id="{5C3DBE25-A45F-164E-9302-3B3698770843}"/>
              </a:ext>
            </a:extLst>
          </p:cNvPr>
          <p:cNvSpPr>
            <a:spLocks noGrp="1"/>
          </p:cNvSpPr>
          <p:nvPr>
            <p:ph type="chart" idx="3"/>
          </p:nvPr>
        </p:nvSpPr>
        <p:spPr>
          <a:xfrm>
            <a:off x="9496427" y="3681412"/>
            <a:ext cx="6353175" cy="635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dirty="0"/>
          </a:p>
        </p:txBody>
      </p:sp>
      <p:sp>
        <p:nvSpPr>
          <p:cNvPr id="6" name="Google Shape;79;p35">
            <a:extLst>
              <a:ext uri="{FF2B5EF4-FFF2-40B4-BE49-F238E27FC236}">
                <a16:creationId xmlns:a16="http://schemas.microsoft.com/office/drawing/2014/main" id="{E5968987-3A23-A340-B5DA-B3DA65716827}"/>
              </a:ext>
            </a:extLst>
          </p:cNvPr>
          <p:cNvSpPr>
            <a:spLocks noGrp="1"/>
          </p:cNvSpPr>
          <p:nvPr>
            <p:ph type="chart" idx="4"/>
          </p:nvPr>
        </p:nvSpPr>
        <p:spPr>
          <a:xfrm>
            <a:off x="16716375" y="3625850"/>
            <a:ext cx="6410304" cy="640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dirty="0"/>
          </a:p>
        </p:txBody>
      </p:sp>
      <p:sp>
        <p:nvSpPr>
          <p:cNvPr id="7" name="Google Shape;77;p35">
            <a:extLst>
              <a:ext uri="{FF2B5EF4-FFF2-40B4-BE49-F238E27FC236}">
                <a16:creationId xmlns:a16="http://schemas.microsoft.com/office/drawing/2014/main" id="{D926E39F-A903-BD4D-AACA-2E603CCCBE6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1050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4/18/22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32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4/18/22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28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4/18/22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54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4/18/22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95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4/18/22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0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4/18/22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24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7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3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;p43">
            <a:extLst>
              <a:ext uri="{FF2B5EF4-FFF2-40B4-BE49-F238E27FC236}">
                <a16:creationId xmlns:a16="http://schemas.microsoft.com/office/drawing/2014/main" id="{913F8E7A-8DE1-264D-8B98-796F6B4CA57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5481328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;p43">
            <a:extLst>
              <a:ext uri="{FF2B5EF4-FFF2-40B4-BE49-F238E27FC236}">
                <a16:creationId xmlns:a16="http://schemas.microsoft.com/office/drawing/2014/main" id="{72336852-05A0-AC4A-8E99-0C5C9FBA1C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864084"/>
            <a:ext cx="21971004" cy="166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18;p43">
            <a:extLst>
              <a:ext uri="{FF2B5EF4-FFF2-40B4-BE49-F238E27FC236}">
                <a16:creationId xmlns:a16="http://schemas.microsoft.com/office/drawing/2014/main" id="{433B4474-B7B2-3D4D-A382-D5AD089D43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34400" y="8579796"/>
            <a:ext cx="14643100" cy="181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>
                <a:solidFill>
                  <a:schemeClr val="lt1"/>
                </a:solidFill>
                <a:latin typeface="Palatino" pitchFamily="2" charset="77"/>
                <a:ea typeface="Palatino" pitchFamily="2" charset="77"/>
              </a:defRPr>
            </a:lvl1pPr>
            <a:lvl2pPr marL="914400" lvl="1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16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2;p37">
            <a:extLst>
              <a:ext uri="{FF2B5EF4-FFF2-40B4-BE49-F238E27FC236}">
                <a16:creationId xmlns:a16="http://schemas.microsoft.com/office/drawing/2014/main" id="{027C19A4-4175-7A48-A9E7-693E313593C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4;p37">
            <a:extLst>
              <a:ext uri="{FF2B5EF4-FFF2-40B4-BE49-F238E27FC236}">
                <a16:creationId xmlns:a16="http://schemas.microsoft.com/office/drawing/2014/main" id="{A0C4868B-6085-DA42-BE11-41C4E28C56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  <p:sp>
        <p:nvSpPr>
          <p:cNvPr id="6" name="Google Shape;83;p37">
            <a:extLst>
              <a:ext uri="{FF2B5EF4-FFF2-40B4-BE49-F238E27FC236}">
                <a16:creationId xmlns:a16="http://schemas.microsoft.com/office/drawing/2014/main" id="{8C6F8E02-5A75-4B46-A9FE-BE1C6562C712}"/>
              </a:ext>
            </a:extLst>
          </p:cNvPr>
          <p:cNvSpPr>
            <a:spLocks noGrp="1"/>
          </p:cNvSpPr>
          <p:nvPr>
            <p:ph type="chart" idx="2"/>
          </p:nvPr>
        </p:nvSpPr>
        <p:spPr>
          <a:xfrm>
            <a:off x="1206500" y="4457700"/>
            <a:ext cx="21971000" cy="6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dirty="0"/>
          </a:p>
        </p:txBody>
      </p:sp>
      <p:sp>
        <p:nvSpPr>
          <p:cNvPr id="7" name="Google Shape;81;p37">
            <a:extLst>
              <a:ext uri="{FF2B5EF4-FFF2-40B4-BE49-F238E27FC236}">
                <a16:creationId xmlns:a16="http://schemas.microsoft.com/office/drawing/2014/main" id="{C43E7D7E-A8CF-BF4B-8D61-94534FAB4C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8" name="Google Shape;85;p37">
            <a:extLst>
              <a:ext uri="{FF2B5EF4-FFF2-40B4-BE49-F238E27FC236}">
                <a16:creationId xmlns:a16="http://schemas.microsoft.com/office/drawing/2014/main" id="{2F3E506D-B9BF-8E4E-ACC1-412A33E1166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500" y="12388695"/>
            <a:ext cx="128016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2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862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0;p38">
            <a:extLst>
              <a:ext uri="{FF2B5EF4-FFF2-40B4-BE49-F238E27FC236}">
                <a16:creationId xmlns:a16="http://schemas.microsoft.com/office/drawing/2014/main" id="{2E8BD5A6-E2C1-D94E-AECC-484BD35C801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5088835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8;p38">
            <a:extLst>
              <a:ext uri="{FF2B5EF4-FFF2-40B4-BE49-F238E27FC236}">
                <a16:creationId xmlns:a16="http://schemas.microsoft.com/office/drawing/2014/main" id="{06BA059D-EEBF-1E4C-A74F-B290E525AC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272810"/>
            <a:ext cx="6526147" cy="112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tino"/>
              <a:buNone/>
              <a:defRPr sz="36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91;p38">
            <a:extLst>
              <a:ext uri="{FF2B5EF4-FFF2-40B4-BE49-F238E27FC236}">
                <a16:creationId xmlns:a16="http://schemas.microsoft.com/office/drawing/2014/main" id="{A85B3CEF-604A-1749-B5A7-041F56C65A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6690919"/>
            <a:ext cx="652614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4"/>
              <a:buFont typeface="Arial Black"/>
              <a:buNone/>
              <a:defRPr sz="48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7;p38">
            <a:extLst>
              <a:ext uri="{FF2B5EF4-FFF2-40B4-BE49-F238E27FC236}">
                <a16:creationId xmlns:a16="http://schemas.microsoft.com/office/drawing/2014/main" id="{C6001620-1F72-7D43-B090-97A31B2A154E}"/>
              </a:ext>
            </a:extLst>
          </p:cNvPr>
          <p:cNvSpPr/>
          <p:nvPr userDrawn="1"/>
        </p:nvSpPr>
        <p:spPr>
          <a:xfrm>
            <a:off x="8534400" y="0"/>
            <a:ext cx="15849599" cy="1371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92;p38">
            <a:extLst>
              <a:ext uri="{FF2B5EF4-FFF2-40B4-BE49-F238E27FC236}">
                <a16:creationId xmlns:a16="http://schemas.microsoft.com/office/drawing/2014/main" id="{D930CCA6-F00A-8E49-AC11-82DF43AD560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859617" y="2061267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9" name="Google Shape;93;p38">
            <a:extLst>
              <a:ext uri="{FF2B5EF4-FFF2-40B4-BE49-F238E27FC236}">
                <a16:creationId xmlns:a16="http://schemas.microsoft.com/office/drawing/2014/main" id="{E9EF93B9-8633-CB49-A94E-5A46D07F332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9859617" y="3806612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0" name="Google Shape;94;p38">
            <a:extLst>
              <a:ext uri="{FF2B5EF4-FFF2-40B4-BE49-F238E27FC236}">
                <a16:creationId xmlns:a16="http://schemas.microsoft.com/office/drawing/2014/main" id="{FE76A9CE-8EB5-F049-9708-7CE16C6DE765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9859617" y="5551957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95;p38">
            <a:extLst>
              <a:ext uri="{FF2B5EF4-FFF2-40B4-BE49-F238E27FC236}">
                <a16:creationId xmlns:a16="http://schemas.microsoft.com/office/drawing/2014/main" id="{C8DAA442-6869-AB4C-96A0-C2781EFD5EB5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9859617" y="7297302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96;p38">
            <a:extLst>
              <a:ext uri="{FF2B5EF4-FFF2-40B4-BE49-F238E27FC236}">
                <a16:creationId xmlns:a16="http://schemas.microsoft.com/office/drawing/2014/main" id="{1A5D8DAD-905F-5142-B0F3-45AC11F89D56}"/>
              </a:ext>
            </a:extLst>
          </p:cNvPr>
          <p:cNvSpPr txBox="1">
            <a:spLocks noGrp="1"/>
          </p:cNvSpPr>
          <p:nvPr>
            <p:ph type="body" idx="6"/>
          </p:nvPr>
        </p:nvSpPr>
        <p:spPr>
          <a:xfrm>
            <a:off x="9859617" y="9042647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97;p38">
            <a:extLst>
              <a:ext uri="{FF2B5EF4-FFF2-40B4-BE49-F238E27FC236}">
                <a16:creationId xmlns:a16="http://schemas.microsoft.com/office/drawing/2014/main" id="{3B1E94AA-9F90-F742-809A-018AEB4C7183}"/>
              </a:ext>
            </a:extLst>
          </p:cNvPr>
          <p:cNvSpPr txBox="1">
            <a:spLocks noGrp="1"/>
          </p:cNvSpPr>
          <p:nvPr>
            <p:ph type="body" idx="7"/>
          </p:nvPr>
        </p:nvSpPr>
        <p:spPr>
          <a:xfrm>
            <a:off x="9859617" y="10787994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89;p38">
            <a:extLst>
              <a:ext uri="{FF2B5EF4-FFF2-40B4-BE49-F238E27FC236}">
                <a16:creationId xmlns:a16="http://schemas.microsoft.com/office/drawing/2014/main" id="{0F96D32C-8377-524B-B42D-E68D528954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36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02FE-5335-C84D-A287-B40E564C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1ACAB-A2DC-EA40-BCB1-B76EDA794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D2373-1279-B446-9FB6-E6D188FCD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4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4A87-CB8F-F843-AFDC-52E9BEC4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19CEF-0BEF-4D4C-BCA7-EDDB2D9BC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4C28C-8381-C449-AAF1-78AD939FF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19C2-1CD0-C84E-ABED-68624A2DF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CEEE0C-67F2-F54A-95A8-3863AF2AD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209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C234-9856-F748-A139-B16A4794DB4A}" type="datetimeFigureOut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180A-8DCC-FF4D-8455-D15B9042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7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2" r:id="rId2"/>
    <p:sldLayoutId id="2147483713" r:id="rId3"/>
    <p:sldLayoutId id="2147483708" r:id="rId4"/>
    <p:sldLayoutId id="2147483696" r:id="rId5"/>
    <p:sldLayoutId id="2147483709" r:id="rId6"/>
    <p:sldLayoutId id="2147483710" r:id="rId7"/>
    <p:sldLayoutId id="2147483711" r:id="rId8"/>
    <p:sldLayoutId id="2147483712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74" r:id="rId38"/>
    <p:sldLayoutId id="2147483675" r:id="rId39"/>
    <p:sldLayoutId id="2147483676" r:id="rId40"/>
    <p:sldLayoutId id="2147483677" r:id="rId41"/>
    <p:sldLayoutId id="2147483678" r:id="rId42"/>
    <p:sldLayoutId id="2147483679" r:id="rId43"/>
    <p:sldLayoutId id="2147483680" r:id="rId44"/>
    <p:sldLayoutId id="2147483681" r:id="rId45"/>
    <p:sldLayoutId id="2147483682" r:id="rId46"/>
    <p:sldLayoutId id="2147483683" r:id="rId4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;p31">
            <a:extLst>
              <a:ext uri="{FF2B5EF4-FFF2-40B4-BE49-F238E27FC236}">
                <a16:creationId xmlns:a16="http://schemas.microsoft.com/office/drawing/2014/main" id="{42D3ED57-A844-1241-855D-219428163A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 dirty="0"/>
              <a:t>Home Retail Monitor</a:t>
            </a:r>
            <a:endParaRPr dirty="0"/>
          </a:p>
        </p:txBody>
      </p:sp>
      <p:sp>
        <p:nvSpPr>
          <p:cNvPr id="6" name="Google Shape;139;p1">
            <a:extLst>
              <a:ext uri="{FF2B5EF4-FFF2-40B4-BE49-F238E27FC236}">
                <a16:creationId xmlns:a16="http://schemas.microsoft.com/office/drawing/2014/main" id="{55BEDDF9-440E-FC47-B5FE-2267E0206013}"/>
              </a:ext>
            </a:extLst>
          </p:cNvPr>
          <p:cNvSpPr txBox="1">
            <a:spLocks/>
          </p:cNvSpPr>
          <p:nvPr/>
        </p:nvSpPr>
        <p:spPr>
          <a:xfrm>
            <a:off x="8521700" y="11255452"/>
            <a:ext cx="12814300" cy="14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alatino"/>
              </a:rPr>
              <a:t>April 20</a:t>
            </a:r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alatino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52648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095543870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52% will save more of their refund as a result of inflation concerns.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Will you be saving more of your refund because the rate of inflation makes you nervous about what the future might bring?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7398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E5976-C769-ED4B-8CA8-AFEF84FDE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62"/>
          <a:stretch/>
        </p:blipFill>
        <p:spPr>
          <a:xfrm>
            <a:off x="0" y="0"/>
            <a:ext cx="24404086" cy="13716000"/>
          </a:xfrm>
          <a:prstGeom prst="rect">
            <a:avLst/>
          </a:prstGeom>
        </p:spPr>
      </p:pic>
      <p:sp>
        <p:nvSpPr>
          <p:cNvPr id="5" name="Google Shape;150;p2">
            <a:extLst>
              <a:ext uri="{FF2B5EF4-FFF2-40B4-BE49-F238E27FC236}">
                <a16:creationId xmlns:a16="http://schemas.microsoft.com/office/drawing/2014/main" id="{15271F72-CBD6-AD46-9A17-E47E60954C8D}"/>
              </a:ext>
            </a:extLst>
          </p:cNvPr>
          <p:cNvSpPr/>
          <p:nvPr/>
        </p:nvSpPr>
        <p:spPr>
          <a:xfrm>
            <a:off x="20086" y="0"/>
            <a:ext cx="24384000" cy="13716000"/>
          </a:xfrm>
          <a:prstGeom prst="rect">
            <a:avLst/>
          </a:prstGeom>
          <a:solidFill>
            <a:schemeClr val="dk1">
              <a:alpha val="23638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3200"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A76FC-33E2-6445-85C7-FB321402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Outdoor Home Improvements</a:t>
            </a:r>
          </a:p>
        </p:txBody>
      </p:sp>
      <p:sp>
        <p:nvSpPr>
          <p:cNvPr id="4" name="Google Shape;64;p34">
            <a:extLst>
              <a:ext uri="{FF2B5EF4-FFF2-40B4-BE49-F238E27FC236}">
                <a16:creationId xmlns:a16="http://schemas.microsoft.com/office/drawing/2014/main" id="{EA9D9798-09EE-3B4F-A657-06D834DD4686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Google Shape;17;p43">
            <a:extLst>
              <a:ext uri="{FF2B5EF4-FFF2-40B4-BE49-F238E27FC236}">
                <a16:creationId xmlns:a16="http://schemas.microsoft.com/office/drawing/2014/main" id="{6FBD5B01-7709-2F44-A5EB-DF0B6FF969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5481328"/>
            <a:ext cx="3670305" cy="18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89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1987654413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Half of the homeowners in the sample had outdoor home improvement plans for 2022.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At the beginning of the year did you have any </a:t>
            </a:r>
            <a:r>
              <a:rPr lang="en-US" u="sng" dirty="0"/>
              <a:t>outdoor</a:t>
            </a:r>
            <a:r>
              <a:rPr lang="en-US" dirty="0"/>
              <a:t> improvements planned for your home this spring?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23293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325904185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The leading planned outdoor projects were a new garden (43%), power washing (34%), and exterior painting (30%).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Which of the following outdoor improvements did you have planned for this spring? Check all that apply.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054147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928113358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69% of those who planned a new garden will proceed as planned while the remaining 31% have changed their plans because of inflation and/or the war in Ukraine.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3275045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Please indicate which of the following best describes how you’ll approach the following planned improvements given the war in Ukraine and current inflation rate. 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29216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E274D5-73D8-004C-A364-0955AB396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9" t="-112" r="38934" b="1751"/>
          <a:stretch/>
        </p:blipFill>
        <p:spPr>
          <a:xfrm>
            <a:off x="14100048" y="0"/>
            <a:ext cx="10283952" cy="13716000"/>
          </a:xfrm>
          <a:prstGeom prst="rect">
            <a:avLst/>
          </a:prstGeom>
        </p:spPr>
      </p:pic>
      <p:sp>
        <p:nvSpPr>
          <p:cNvPr id="7" name="Google Shape;150;p2">
            <a:extLst>
              <a:ext uri="{FF2B5EF4-FFF2-40B4-BE49-F238E27FC236}">
                <a16:creationId xmlns:a16="http://schemas.microsoft.com/office/drawing/2014/main" id="{DF7F90CD-DBE2-8C4F-BD82-85F57B04DA44}"/>
              </a:ext>
            </a:extLst>
          </p:cNvPr>
          <p:cNvSpPr/>
          <p:nvPr/>
        </p:nvSpPr>
        <p:spPr>
          <a:xfrm>
            <a:off x="14100048" y="-1664"/>
            <a:ext cx="10283951" cy="13716000"/>
          </a:xfrm>
          <a:prstGeom prst="rect">
            <a:avLst/>
          </a:prstGeom>
          <a:solidFill>
            <a:schemeClr val="dk1">
              <a:alpha val="33809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1" name="Google Shape;186;p53">
            <a:extLst>
              <a:ext uri="{FF2B5EF4-FFF2-40B4-BE49-F238E27FC236}">
                <a16:creationId xmlns:a16="http://schemas.microsoft.com/office/drawing/2014/main" id="{546C338F-F865-B04A-9A61-47411CF20EEE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397761256"/>
              </p:ext>
            </p:extLst>
          </p:nvPr>
        </p:nvGraphicFramePr>
        <p:xfrm>
          <a:off x="1206500" y="4457700"/>
          <a:ext cx="11178363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6" y="1769165"/>
            <a:ext cx="11660418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/>
              <a:t>Similarly, 71% of those planning exterior painting will proceed as planned while 19% will proceed but spend less and 10% will delay the project.</a:t>
            </a:r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765533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Please indicate which of the following best describes how you’ll approach the following planned improvements given the war in Ukraine and current inflation rate. </a:t>
            </a:r>
          </a:p>
        </p:txBody>
      </p:sp>
    </p:spTree>
    <p:extLst>
      <p:ext uri="{BB962C8B-B14F-4D97-AF65-F5344CB8AC3E}">
        <p14:creationId xmlns:p14="http://schemas.microsoft.com/office/powerpoint/2010/main" val="1087759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440196120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Among those who planned power washing, only 2% will delay the project while 80% will proceed as planned.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3275045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Please indicate which of the following best describes how you’ll approach the following planned improvements given the war in Ukraine and current inflation rate. 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302141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E5976-C769-ED4B-8CA8-AFEF84FDE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1" r="3697" b="3485"/>
          <a:stretch/>
        </p:blipFill>
        <p:spPr>
          <a:xfrm>
            <a:off x="0" y="0"/>
            <a:ext cx="24404086" cy="13716000"/>
          </a:xfrm>
          <a:prstGeom prst="rect">
            <a:avLst/>
          </a:prstGeom>
        </p:spPr>
      </p:pic>
      <p:sp>
        <p:nvSpPr>
          <p:cNvPr id="5" name="Google Shape;150;p2">
            <a:extLst>
              <a:ext uri="{FF2B5EF4-FFF2-40B4-BE49-F238E27FC236}">
                <a16:creationId xmlns:a16="http://schemas.microsoft.com/office/drawing/2014/main" id="{15271F72-CBD6-AD46-9A17-E47E60954C8D}"/>
              </a:ext>
            </a:extLst>
          </p:cNvPr>
          <p:cNvSpPr/>
          <p:nvPr/>
        </p:nvSpPr>
        <p:spPr>
          <a:xfrm>
            <a:off x="20086" y="0"/>
            <a:ext cx="24384000" cy="13716000"/>
          </a:xfrm>
          <a:prstGeom prst="rect">
            <a:avLst/>
          </a:prstGeom>
          <a:solidFill>
            <a:schemeClr val="dk1">
              <a:alpha val="23638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3200"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A76FC-33E2-6445-85C7-FB321402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</a:t>
            </a:r>
          </a:p>
        </p:txBody>
      </p:sp>
      <p:sp>
        <p:nvSpPr>
          <p:cNvPr id="4" name="Google Shape;64;p34">
            <a:extLst>
              <a:ext uri="{FF2B5EF4-FFF2-40B4-BE49-F238E27FC236}">
                <a16:creationId xmlns:a16="http://schemas.microsoft.com/office/drawing/2014/main" id="{EA9D9798-09EE-3B4F-A657-06D834DD4686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Google Shape;17;p43">
            <a:extLst>
              <a:ext uri="{FF2B5EF4-FFF2-40B4-BE49-F238E27FC236}">
                <a16:creationId xmlns:a16="http://schemas.microsoft.com/office/drawing/2014/main" id="{6FBD5B01-7709-2F44-A5EB-DF0B6FF969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5481328"/>
            <a:ext cx="3670305" cy="18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690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812032971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Interest in COVID has clearly dissipated. At the height of the pandemic one-third of the sample was checking COVID news 5 or more times a week compared to 15% who are doing so now. 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3407859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At the height of the COVID pandemic in December and January, how often did you check for COVID-related news? Currently, how frequently do you check for COVID-related news?</a:t>
            </a:r>
          </a:p>
          <a:p>
            <a:pPr marL="0" indent="0"/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986805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1716788177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Google or a competing search engine are the most common source used for information on COVID (51%) followed closely by local TV or radio (50%).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Where have you typically gone to find information on COVID? Check all that apply.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04604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63041-BAC4-5345-8E50-84FE5927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pic>
        <p:nvPicPr>
          <p:cNvPr id="4" name="Google Shape;149;p2" descr="A picture containing text, projector&#10;&#10;Description automatically generated">
            <a:extLst>
              <a:ext uri="{FF2B5EF4-FFF2-40B4-BE49-F238E27FC236}">
                <a16:creationId xmlns:a16="http://schemas.microsoft.com/office/drawing/2014/main" id="{3F41E664-23EC-4E4B-999B-AE27020FCCF8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l="30" r="30"/>
          <a:stretch/>
        </p:blipFill>
        <p:spPr>
          <a:xfrm flipH="1"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0;p2">
            <a:extLst>
              <a:ext uri="{FF2B5EF4-FFF2-40B4-BE49-F238E27FC236}">
                <a16:creationId xmlns:a16="http://schemas.microsoft.com/office/drawing/2014/main" id="{673619B8-648A-CE44-BE39-5C6635ED6EF6}"/>
              </a:ext>
            </a:extLst>
          </p:cNvPr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chemeClr val="dk1">
              <a:alpha val="54509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7" name="Google Shape;146;p2">
            <a:extLst>
              <a:ext uri="{FF2B5EF4-FFF2-40B4-BE49-F238E27FC236}">
                <a16:creationId xmlns:a16="http://schemas.microsoft.com/office/drawing/2014/main" id="{9893449C-63E1-0347-AD1A-FB976BCCC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553997"/>
              </p:ext>
            </p:extLst>
          </p:nvPr>
        </p:nvGraphicFramePr>
        <p:xfrm>
          <a:off x="1206500" y="4751388"/>
          <a:ext cx="7327900" cy="5566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2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 = 775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MOE ± 3.52% 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695828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Panel: General Population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Collected: 4/8/22, 4/9/22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Google Shape;57;p33">
            <a:extLst>
              <a:ext uri="{FF2B5EF4-FFF2-40B4-BE49-F238E27FC236}">
                <a16:creationId xmlns:a16="http://schemas.microsoft.com/office/drawing/2014/main" id="{02A228FD-F8C3-E540-AEBC-F3D4D709B4A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1464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1403322696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Nearly 1 person in 4 (24%) has little or no confidence in the information they are receiving about COVID.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How confident are you in the information you are receiving about COVID now?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877672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E274D5-73D8-004C-A364-0955AB39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20" r="25620"/>
          <a:stretch/>
        </p:blipFill>
        <p:spPr>
          <a:xfrm>
            <a:off x="13205636" y="-15589"/>
            <a:ext cx="11178363" cy="13716000"/>
          </a:xfrm>
          <a:prstGeom prst="rect">
            <a:avLst/>
          </a:prstGeom>
        </p:spPr>
      </p:pic>
      <p:sp>
        <p:nvSpPr>
          <p:cNvPr id="7" name="Google Shape;150;p2">
            <a:extLst>
              <a:ext uri="{FF2B5EF4-FFF2-40B4-BE49-F238E27FC236}">
                <a16:creationId xmlns:a16="http://schemas.microsoft.com/office/drawing/2014/main" id="{DF7F90CD-DBE2-8C4F-BD82-85F57B04DA44}"/>
              </a:ext>
            </a:extLst>
          </p:cNvPr>
          <p:cNvSpPr/>
          <p:nvPr/>
        </p:nvSpPr>
        <p:spPr>
          <a:xfrm>
            <a:off x="13205636" y="0"/>
            <a:ext cx="11178363" cy="13716000"/>
          </a:xfrm>
          <a:prstGeom prst="rect">
            <a:avLst/>
          </a:prstGeom>
          <a:solidFill>
            <a:schemeClr val="dk1">
              <a:alpha val="33809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" name="Google Shape;186;p53">
            <a:extLst>
              <a:ext uri="{FF2B5EF4-FFF2-40B4-BE49-F238E27FC236}">
                <a16:creationId xmlns:a16="http://schemas.microsoft.com/office/drawing/2014/main" id="{D58EC15A-AF6B-7841-B8D7-817DAF6FD1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835290"/>
              </p:ext>
            </p:extLst>
          </p:nvPr>
        </p:nvGraphicFramePr>
        <p:xfrm>
          <a:off x="1206500" y="4457700"/>
          <a:ext cx="11178363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6" y="1769165"/>
            <a:ext cx="11660418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/>
              <a:t>60% of respondents feel the information they receive from their doctor is trustworthy.</a:t>
            </a:r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1999137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How trustworthy do you find the following sources of information about COVID?</a:t>
            </a:r>
          </a:p>
        </p:txBody>
      </p:sp>
    </p:spTree>
    <p:extLst>
      <p:ext uri="{BB962C8B-B14F-4D97-AF65-F5344CB8AC3E}">
        <p14:creationId xmlns:p14="http://schemas.microsoft.com/office/powerpoint/2010/main" val="2317581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4073150647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44% of respondents are confident in the COVID information provided by their city/county health officials.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3275045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How trustworthy do you find the following sources of information about COVID?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270869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621577642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Interestingly, fewer people (43%) are confident in the information from than CDC than that coming from their local health officials (44%).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3275045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How trustworthy do you find the following sources of information about COVID?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47810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647010426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Only 37% are confident in the COVID information provided by the medical experts in the media.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3275045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How trustworthy do you find the following sources of information about COVID?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678165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E274D5-73D8-004C-A364-0955AB396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08" t="-114" r="18760" b="114"/>
          <a:stretch/>
        </p:blipFill>
        <p:spPr>
          <a:xfrm>
            <a:off x="13205636" y="-15589"/>
            <a:ext cx="11178363" cy="13716000"/>
          </a:xfrm>
          <a:prstGeom prst="rect">
            <a:avLst/>
          </a:prstGeom>
        </p:spPr>
      </p:pic>
      <p:sp>
        <p:nvSpPr>
          <p:cNvPr id="7" name="Google Shape;150;p2">
            <a:extLst>
              <a:ext uri="{FF2B5EF4-FFF2-40B4-BE49-F238E27FC236}">
                <a16:creationId xmlns:a16="http://schemas.microsoft.com/office/drawing/2014/main" id="{DF7F90CD-DBE2-8C4F-BD82-85F57B04DA44}"/>
              </a:ext>
            </a:extLst>
          </p:cNvPr>
          <p:cNvSpPr/>
          <p:nvPr/>
        </p:nvSpPr>
        <p:spPr>
          <a:xfrm>
            <a:off x="13205636" y="0"/>
            <a:ext cx="11178363" cy="13716000"/>
          </a:xfrm>
          <a:prstGeom prst="rect">
            <a:avLst/>
          </a:prstGeom>
          <a:solidFill>
            <a:schemeClr val="dk1">
              <a:alpha val="33809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1" name="Google Shape;186;p53">
            <a:extLst>
              <a:ext uri="{FF2B5EF4-FFF2-40B4-BE49-F238E27FC236}">
                <a16:creationId xmlns:a16="http://schemas.microsoft.com/office/drawing/2014/main" id="{A3705474-E415-3149-AB2A-E85B5FCBEB67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894305738"/>
              </p:ext>
            </p:extLst>
          </p:nvPr>
        </p:nvGraphicFramePr>
        <p:xfrm>
          <a:off x="1206500" y="4457700"/>
          <a:ext cx="11148533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6" y="1769165"/>
            <a:ext cx="11660418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/>
              <a:t>Only 37% are confident in the COVID information provided by the medical experts in the media.</a:t>
            </a:r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1999137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How trustworthy do you find the following sources of information about COVID?</a:t>
            </a:r>
          </a:p>
        </p:txBody>
      </p:sp>
    </p:spTree>
    <p:extLst>
      <p:ext uri="{BB962C8B-B14F-4D97-AF65-F5344CB8AC3E}">
        <p14:creationId xmlns:p14="http://schemas.microsoft.com/office/powerpoint/2010/main" val="3886270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94012652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Confidence in the US medical community has declined somewhat as a result of COVID. 31% of respondents are less confident while 26% have seen their confidence increase.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3275045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In general, is your confidence in the U.S. medical community higher or lower than it was before COVID?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537430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F954-1BE6-DF41-B73F-839BB8B3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DBF4-EE3B-1243-8C10-8E0EF92DD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Taxes and refund use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F61A4-ADEB-AA45-9CEF-C0B80179384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As of April 9th two-thirds of respondents had filed 2021 tax returns. </a:t>
            </a:r>
          </a:p>
          <a:p>
            <a:r>
              <a:rPr lang="en-US" dirty="0"/>
              <a:t>Of those required to file 64% are expecting or have received a refund.</a:t>
            </a:r>
          </a:p>
          <a:p>
            <a:r>
              <a:rPr lang="en-US" dirty="0"/>
              <a:t>39% of respondents report having changed their plans for the use of their refund because of concerns about inflation.</a:t>
            </a:r>
          </a:p>
          <a:p>
            <a:r>
              <a:rPr lang="en-US" dirty="0"/>
              <a:t>Of those who’ve changed their plans for the use of the refund, 88% think they’ll need more of their refund to cover daily expenses.</a:t>
            </a:r>
          </a:p>
          <a:p>
            <a:pPr lvl="1"/>
            <a:r>
              <a:rPr lang="en-US" sz="2800" dirty="0"/>
              <a:t>52% will save more of their refund as a result of inflation concerns.</a:t>
            </a:r>
          </a:p>
          <a:p>
            <a:endParaRPr lang="en-US" dirty="0"/>
          </a:p>
        </p:txBody>
      </p:sp>
      <p:sp>
        <p:nvSpPr>
          <p:cNvPr id="10" name="Google Shape;64;p34">
            <a:extLst>
              <a:ext uri="{FF2B5EF4-FFF2-40B4-BE49-F238E27FC236}">
                <a16:creationId xmlns:a16="http://schemas.microsoft.com/office/drawing/2014/main" id="{F48A68D6-B953-3346-B698-FD2C95209CA2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54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F954-1BE6-DF41-B73F-839BB8B3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DBF4-EE3B-1243-8C10-8E0EF92DD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Outdoor Home Improvements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F61A4-ADEB-AA45-9CEF-C0B80179384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Half the homeowners in the sample had outdoor home improvement plans for 2022.</a:t>
            </a:r>
          </a:p>
          <a:p>
            <a:r>
              <a:rPr lang="en-US" dirty="0"/>
              <a:t>The leading planned projects were a garden (43%), power washing (34%) and exterior painting (30%).</a:t>
            </a:r>
          </a:p>
          <a:p>
            <a:r>
              <a:rPr lang="en-US" dirty="0"/>
              <a:t>69% of those who planned a new garden will proceed as planned while the remaining 31% have changed their plans because of inflation and/or the war in Ukraine.</a:t>
            </a:r>
          </a:p>
          <a:p>
            <a:r>
              <a:rPr lang="en-US" dirty="0"/>
              <a:t>Similarly, 71% of those planning exterior painting will proceed as planned while 19% will proceed but spend less and 10% will delay the project.</a:t>
            </a:r>
          </a:p>
          <a:p>
            <a:r>
              <a:rPr lang="en-US" dirty="0"/>
              <a:t>Among those who planned power washing only 2% will delay the project while 80% will proceed as planned.</a:t>
            </a:r>
          </a:p>
          <a:p>
            <a:r>
              <a:rPr lang="en-US" dirty="0"/>
              <a:t>Outdoor Home Improvements</a:t>
            </a:r>
          </a:p>
        </p:txBody>
      </p:sp>
      <p:sp>
        <p:nvSpPr>
          <p:cNvPr id="10" name="Google Shape;64;p34">
            <a:extLst>
              <a:ext uri="{FF2B5EF4-FFF2-40B4-BE49-F238E27FC236}">
                <a16:creationId xmlns:a16="http://schemas.microsoft.com/office/drawing/2014/main" id="{F48A68D6-B953-3346-B698-FD2C95209CA2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59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F954-1BE6-DF41-B73F-839BB8B3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DBF4-EE3B-1243-8C10-8E0EF92DD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COVID-19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F61A4-ADEB-AA45-9CEF-C0B80179384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872314" y="1556673"/>
            <a:ext cx="13305183" cy="1138962"/>
          </a:xfrm>
        </p:spPr>
        <p:txBody>
          <a:bodyPr/>
          <a:lstStyle/>
          <a:p>
            <a:r>
              <a:rPr lang="en-US" dirty="0"/>
              <a:t>Interest in COVID has clearly dissipated. At the height of the pandemic one-third of the sample was checking COVID news 5 or more times a week as opposed to 15% who are doing so now. </a:t>
            </a:r>
          </a:p>
          <a:p>
            <a:r>
              <a:rPr lang="en-US" dirty="0"/>
              <a:t>Google or a competing search engine are the most common source used for information on COVID (51%) followed closely by local TV or radio (50%).</a:t>
            </a:r>
          </a:p>
          <a:p>
            <a:r>
              <a:rPr lang="en-US" dirty="0"/>
              <a:t>Nearly 1 person in 4 (24%) has little or no confidence in the information they are receiving about COVID.</a:t>
            </a:r>
          </a:p>
          <a:p>
            <a:r>
              <a:rPr lang="en-US" dirty="0"/>
              <a:t>60% of respondents feel the information they receive from their Doctor is trustworthy.</a:t>
            </a:r>
          </a:p>
          <a:p>
            <a:r>
              <a:rPr lang="en-US" dirty="0"/>
              <a:t>44% of respondents are confident in the COVID information provided by their city/county health officials.</a:t>
            </a:r>
          </a:p>
          <a:p>
            <a:pPr lvl="1"/>
            <a:r>
              <a:rPr lang="en-US" sz="2800" dirty="0"/>
              <a:t>Interestingly, fewer people (43%) are confident in the information from than CDC than that coming from their local health officials (44%).</a:t>
            </a:r>
          </a:p>
          <a:p>
            <a:r>
              <a:rPr lang="en-US" dirty="0"/>
              <a:t>Only 37% are confident in the COVID information provided by the medical experts in the media.</a:t>
            </a:r>
          </a:p>
          <a:p>
            <a:r>
              <a:rPr lang="en-US" dirty="0"/>
              <a:t>Confidence in the US medical community has declined somewhat as a result of COVID. 31% of respondents are less confident while 26% have seen their confidence increase.</a:t>
            </a:r>
          </a:p>
          <a:p>
            <a:endParaRPr lang="en-US" dirty="0"/>
          </a:p>
        </p:txBody>
      </p:sp>
      <p:sp>
        <p:nvSpPr>
          <p:cNvPr id="10" name="Google Shape;64;p34">
            <a:extLst>
              <a:ext uri="{FF2B5EF4-FFF2-40B4-BE49-F238E27FC236}">
                <a16:creationId xmlns:a16="http://schemas.microsoft.com/office/drawing/2014/main" id="{F48A68D6-B953-3346-B698-FD2C95209CA2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8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oogle Shape;155;p3">
            <a:extLst>
              <a:ext uri="{FF2B5EF4-FFF2-40B4-BE49-F238E27FC236}">
                <a16:creationId xmlns:a16="http://schemas.microsoft.com/office/drawing/2014/main" id="{02DD7996-7502-1D44-A082-2899F0C71C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163050"/>
              </p:ext>
            </p:extLst>
          </p:nvPr>
        </p:nvGraphicFramePr>
        <p:xfrm>
          <a:off x="533400" y="2997200"/>
          <a:ext cx="8686800" cy="868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609D9-838F-D349-891C-0F90AE20BF62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10299476" y="8975557"/>
            <a:ext cx="1844398" cy="780781"/>
          </a:xfrm>
        </p:spPr>
        <p:txBody>
          <a:bodyPr anchor="ctr"/>
          <a:lstStyle/>
          <a:p>
            <a:pPr algn="ctr"/>
            <a:r>
              <a:rPr lang="en-US" dirty="0"/>
              <a:t>23%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033D186-D5FA-4B49-8CA1-3945964629EC}"/>
              </a:ext>
            </a:extLst>
          </p:cNvPr>
          <p:cNvSpPr txBox="1">
            <a:spLocks/>
          </p:cNvSpPr>
          <p:nvPr/>
        </p:nvSpPr>
        <p:spPr>
          <a:xfrm>
            <a:off x="15577329" y="11053010"/>
            <a:ext cx="1844398" cy="7807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marR="0" lvl="0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 defTabSz="1828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39%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0136F79-A0B7-B643-823C-A864471468AA}"/>
              </a:ext>
            </a:extLst>
          </p:cNvPr>
          <p:cNvSpPr txBox="1">
            <a:spLocks/>
          </p:cNvSpPr>
          <p:nvPr/>
        </p:nvSpPr>
        <p:spPr>
          <a:xfrm>
            <a:off x="15769834" y="2034608"/>
            <a:ext cx="1844398" cy="7807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marR="0" lvl="0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 defTabSz="1828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21%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76C912E-67A0-3D4B-B176-370FC0AB4E22}"/>
              </a:ext>
            </a:extLst>
          </p:cNvPr>
          <p:cNvSpPr txBox="1">
            <a:spLocks/>
          </p:cNvSpPr>
          <p:nvPr/>
        </p:nvSpPr>
        <p:spPr>
          <a:xfrm>
            <a:off x="21368528" y="3093303"/>
            <a:ext cx="1844398" cy="7807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marR="0" lvl="0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 defTabSz="1828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18%</a:t>
            </a:r>
          </a:p>
        </p:txBody>
      </p:sp>
      <p:sp>
        <p:nvSpPr>
          <p:cNvPr id="14" name="Google Shape;64;p34">
            <a:extLst>
              <a:ext uri="{FF2B5EF4-FFF2-40B4-BE49-F238E27FC236}">
                <a16:creationId xmlns:a16="http://schemas.microsoft.com/office/drawing/2014/main" id="{69405211-7D94-934B-9AE1-511FDB392B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491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167;p4">
            <a:extLst>
              <a:ext uri="{FF2B5EF4-FFF2-40B4-BE49-F238E27FC236}">
                <a16:creationId xmlns:a16="http://schemas.microsoft.com/office/drawing/2014/main" id="{EE278B06-D417-404E-956C-C4E7442525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866499"/>
              </p:ext>
            </p:extLst>
          </p:nvPr>
        </p:nvGraphicFramePr>
        <p:xfrm>
          <a:off x="9496425" y="3681413"/>
          <a:ext cx="6353175" cy="635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oogle Shape;168;p4">
            <a:extLst>
              <a:ext uri="{FF2B5EF4-FFF2-40B4-BE49-F238E27FC236}">
                <a16:creationId xmlns:a16="http://schemas.microsoft.com/office/drawing/2014/main" id="{36D6C752-1DD7-6349-B5DC-F22BFEE7FC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512436"/>
              </p:ext>
            </p:extLst>
          </p:nvPr>
        </p:nvGraphicFramePr>
        <p:xfrm>
          <a:off x="16716375" y="3625850"/>
          <a:ext cx="6410325" cy="640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Google Shape;169;p4" descr="A group of people crossing a street&#10;&#10;Description automatically generated with medium confidence">
            <a:extLst>
              <a:ext uri="{FF2B5EF4-FFF2-40B4-BE49-F238E27FC236}">
                <a16:creationId xmlns:a16="http://schemas.microsoft.com/office/drawing/2014/main" id="{779FEEAF-9808-824D-BDA1-BCFAD9B0E21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719"/>
            <a:ext cx="8534400" cy="13716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6" name="Google Shape;170;p4">
            <a:extLst>
              <a:ext uri="{FF2B5EF4-FFF2-40B4-BE49-F238E27FC236}">
                <a16:creationId xmlns:a16="http://schemas.microsoft.com/office/drawing/2014/main" id="{D9E2BE27-7746-A64C-B767-87EE40A9852A}"/>
              </a:ext>
            </a:extLst>
          </p:cNvPr>
          <p:cNvSpPr/>
          <p:nvPr/>
        </p:nvSpPr>
        <p:spPr>
          <a:xfrm>
            <a:off x="0" y="-27782"/>
            <a:ext cx="8534400" cy="13716000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64;p34">
            <a:extLst>
              <a:ext uri="{FF2B5EF4-FFF2-40B4-BE49-F238E27FC236}">
                <a16:creationId xmlns:a16="http://schemas.microsoft.com/office/drawing/2014/main" id="{0F0823BC-C34E-CC4F-A51B-6DF176D464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547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E5976-C769-ED4B-8CA8-AFEF84FDE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98" t="22010" r="7516"/>
          <a:stretch/>
        </p:blipFill>
        <p:spPr>
          <a:xfrm>
            <a:off x="0" y="0"/>
            <a:ext cx="24404086" cy="13716000"/>
          </a:xfrm>
          <a:prstGeom prst="rect">
            <a:avLst/>
          </a:prstGeom>
        </p:spPr>
      </p:pic>
      <p:sp>
        <p:nvSpPr>
          <p:cNvPr id="5" name="Google Shape;150;p2">
            <a:extLst>
              <a:ext uri="{FF2B5EF4-FFF2-40B4-BE49-F238E27FC236}">
                <a16:creationId xmlns:a16="http://schemas.microsoft.com/office/drawing/2014/main" id="{15271F72-CBD6-AD46-9A17-E47E60954C8D}"/>
              </a:ext>
            </a:extLst>
          </p:cNvPr>
          <p:cNvSpPr/>
          <p:nvPr/>
        </p:nvSpPr>
        <p:spPr>
          <a:xfrm>
            <a:off x="20086" y="0"/>
            <a:ext cx="24384000" cy="13716000"/>
          </a:xfrm>
          <a:prstGeom prst="rect">
            <a:avLst/>
          </a:prstGeom>
          <a:solidFill>
            <a:schemeClr val="dk1">
              <a:alpha val="23638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3200"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A76FC-33E2-6445-85C7-FB321402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 and refund use</a:t>
            </a:r>
          </a:p>
        </p:txBody>
      </p:sp>
      <p:sp>
        <p:nvSpPr>
          <p:cNvPr id="4" name="Google Shape;64;p34">
            <a:extLst>
              <a:ext uri="{FF2B5EF4-FFF2-40B4-BE49-F238E27FC236}">
                <a16:creationId xmlns:a16="http://schemas.microsoft.com/office/drawing/2014/main" id="{EA9D9798-09EE-3B4F-A657-06D834DD4686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Google Shape;17;p43">
            <a:extLst>
              <a:ext uri="{FF2B5EF4-FFF2-40B4-BE49-F238E27FC236}">
                <a16:creationId xmlns:a16="http://schemas.microsoft.com/office/drawing/2014/main" id="{6FBD5B01-7709-2F44-A5EB-DF0B6FF969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5481328"/>
            <a:ext cx="3670305" cy="18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27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783068506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As of 4/9, two-thirds of respondents had filed their 2021 tax returns. 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3275045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Have you filed your 2021 income taxes yet?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33494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4243064046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Of those required to file, 64% are expecting or have received a refund.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3275045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Are you expecting or have you received a refund?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34650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900209471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39% of respondents report having changed their plans for the use of their refund because of concerns about inflation.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Have your plans for the use of your refund changed because of the current rate of inflation?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05315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1509139619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r>
              <a:rPr lang="en-US" dirty="0"/>
              <a:t>Of those who’ve changed their plans for the use of the refund, 88% think they’ll need more of their refund to cover daily expenses.</a:t>
            </a: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Will you be using more of your refund to cover your everyday expenses?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098629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ales Factory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FF6502"/>
    </a:accent5>
    <a:accent6>
      <a:srgbClr val="FA7F24"/>
    </a:accent6>
    <a:hlink>
      <a:srgbClr val="A0CB05"/>
    </a:hlink>
    <a:folHlink>
      <a:srgbClr val="2B8BDF"/>
    </a:folHlink>
  </a:clrScheme>
  <a:fontScheme name="21_BasicWhite">
    <a:majorFont>
      <a:latin typeface="Arial Black"/>
      <a:ea typeface="Arial Black"/>
      <a:cs typeface="Arial Black"/>
    </a:majorFont>
    <a:minorFont>
      <a:latin typeface="Palatino"/>
      <a:ea typeface="Palatino"/>
      <a:cs typeface="Palatino"/>
    </a:minorFont>
  </a:fontScheme>
  <a:fmtScheme name="21_Basic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ales Factory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FF6502"/>
    </a:accent5>
    <a:accent6>
      <a:srgbClr val="FA7F24"/>
    </a:accent6>
    <a:hlink>
      <a:srgbClr val="A0CB05"/>
    </a:hlink>
    <a:folHlink>
      <a:srgbClr val="2B8BDF"/>
    </a:folHlink>
  </a:clrScheme>
  <a:fontScheme name="21_BasicWhite">
    <a:majorFont>
      <a:latin typeface="Arial Black"/>
      <a:ea typeface="Arial Black"/>
      <a:cs typeface="Arial Black"/>
    </a:majorFont>
    <a:minorFont>
      <a:latin typeface="Palatino"/>
      <a:ea typeface="Palatino"/>
      <a:cs typeface="Palatino"/>
    </a:minorFont>
  </a:fontScheme>
  <a:fmtScheme name="21_Basic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5104</TotalTime>
  <Words>1447</Words>
  <Application>Microsoft Macintosh PowerPoint</Application>
  <PresentationFormat>Custom</PresentationFormat>
  <Paragraphs>131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Helvetica Neue</vt:lpstr>
      <vt:lpstr>NTR</vt:lpstr>
      <vt:lpstr>Palatino</vt:lpstr>
      <vt:lpstr>Office Theme</vt:lpstr>
      <vt:lpstr>Home Retail Monitor</vt:lpstr>
      <vt:lpstr>Methodology</vt:lpstr>
      <vt:lpstr>PowerPoint Presentation</vt:lpstr>
      <vt:lpstr>PowerPoint Presentation</vt:lpstr>
      <vt:lpstr>Taxes and refund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Outdoor Home Improvements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COVID-19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Gabe Ketrow</dc:creator>
  <cp:lastModifiedBy>Chuck Mattina</cp:lastModifiedBy>
  <cp:revision>34</cp:revision>
  <dcterms:created xsi:type="dcterms:W3CDTF">2021-10-04T17:04:45Z</dcterms:created>
  <dcterms:modified xsi:type="dcterms:W3CDTF">2022-04-18T14:54:49Z</dcterms:modified>
</cp:coreProperties>
</file>