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362" r:id="rId6"/>
    <p:sldId id="312" r:id="rId7"/>
    <p:sldId id="358" r:id="rId8"/>
    <p:sldId id="364" r:id="rId9"/>
    <p:sldId id="292" r:id="rId10"/>
    <p:sldId id="338" r:id="rId11"/>
    <p:sldId id="345" r:id="rId12"/>
    <p:sldId id="294" r:id="rId13"/>
    <p:sldId id="363" r:id="rId14"/>
    <p:sldId id="347" r:id="rId15"/>
    <p:sldId id="354" r:id="rId16"/>
    <p:sldId id="348" r:id="rId17"/>
    <p:sldId id="352" r:id="rId18"/>
    <p:sldId id="357" r:id="rId19"/>
    <p:sldId id="353" r:id="rId20"/>
    <p:sldId id="356" r:id="rId21"/>
    <p:sldId id="296" r:id="rId22"/>
    <p:sldId id="365" r:id="rId23"/>
    <p:sldId id="267" r:id="rId24"/>
    <p:sldId id="325" r:id="rId25"/>
    <p:sldId id="311" r:id="rId26"/>
    <p:sldId id="263" r:id="rId27"/>
    <p:sldId id="359" r:id="rId28"/>
    <p:sldId id="360" r:id="rId29"/>
    <p:sldId id="361" r:id="rId3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03"/>
    <a:srgbClr val="404040"/>
    <a:srgbClr val="A0CB05"/>
    <a:srgbClr val="AFCC37"/>
    <a:srgbClr val="2187EF"/>
    <a:srgbClr val="F7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5741"/>
  </p:normalViewPr>
  <p:slideViewPr>
    <p:cSldViewPr snapToGrid="0" snapToObjects="1">
      <p:cViewPr varScale="1">
        <p:scale>
          <a:sx n="52" d="100"/>
          <a:sy n="52" d="100"/>
        </p:scale>
        <p:origin x="72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9-F646-91AA-AF0E056D6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9-F646-91AA-AF0E056D62B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9-F646-91AA-AF0E056D62B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F9-F646-91AA-AF0E056D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0.41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9-F646-91AA-AF0E056D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spending on non-essential 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ategories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Eating out</c:v>
                </c:pt>
                <c:pt idx="1">
                  <c:v> Entertainment (movies, concerts, etc)</c:v>
                </c:pt>
                <c:pt idx="2">
                  <c:v> Clothing</c:v>
                </c:pt>
                <c:pt idx="3">
                  <c:v> Home furnishings</c:v>
                </c:pt>
                <c:pt idx="4">
                  <c:v> Home maintenance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</c:v>
                </c:pt>
                <c:pt idx="1">
                  <c:v>0.73</c:v>
                </c:pt>
                <c:pt idx="2">
                  <c:v>0.66</c:v>
                </c:pt>
                <c:pt idx="3">
                  <c:v>0.48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Eating out</c:v>
                </c:pt>
                <c:pt idx="1">
                  <c:v> Entertainment (movies, concerts, etc)</c:v>
                </c:pt>
                <c:pt idx="2">
                  <c:v> Clothing</c:v>
                </c:pt>
                <c:pt idx="3">
                  <c:v> Home furnishings</c:v>
                </c:pt>
                <c:pt idx="4">
                  <c:v> Home maintenance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0.87</c:v>
                </c:pt>
                <c:pt idx="1">
                  <c:v>0.65</c:v>
                </c:pt>
                <c:pt idx="2">
                  <c:v>0.64</c:v>
                </c:pt>
                <c:pt idx="3">
                  <c:v>0.23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Eating out</c:v>
                </c:pt>
                <c:pt idx="1">
                  <c:v> Entertainment (movies, concerts, etc)</c:v>
                </c:pt>
                <c:pt idx="2">
                  <c:v> Clothing</c:v>
                </c:pt>
                <c:pt idx="3">
                  <c:v> Home furnishings</c:v>
                </c:pt>
                <c:pt idx="4">
                  <c:v> Home maintenance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0.79</c:v>
                </c:pt>
                <c:pt idx="1">
                  <c:v>0.74</c:v>
                </c:pt>
                <c:pt idx="2">
                  <c:v>0.7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Eating out</c:v>
                </c:pt>
                <c:pt idx="1">
                  <c:v> Entertainment (movies, concerts, etc)</c:v>
                </c:pt>
                <c:pt idx="2">
                  <c:v> Clothing</c:v>
                </c:pt>
                <c:pt idx="3">
                  <c:v> Home furnishings</c:v>
                </c:pt>
                <c:pt idx="4">
                  <c:v> Home maintenance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0.81</c:v>
                </c:pt>
                <c:pt idx="1">
                  <c:v>0.73</c:v>
                </c:pt>
                <c:pt idx="2">
                  <c:v>0.62</c:v>
                </c:pt>
                <c:pt idx="3">
                  <c:v>0.56000000000000005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Eating out</c:v>
                </c:pt>
                <c:pt idx="1">
                  <c:v> Entertainment (movies, concerts, etc)</c:v>
                </c:pt>
                <c:pt idx="2">
                  <c:v> Clothing</c:v>
                </c:pt>
                <c:pt idx="3">
                  <c:v> Home furnishings</c:v>
                </c:pt>
                <c:pt idx="4">
                  <c:v> Home maintenance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0.85</c:v>
                </c:pt>
                <c:pt idx="1">
                  <c:v>0.75</c:v>
                </c:pt>
                <c:pt idx="2">
                  <c:v>0.65</c:v>
                </c:pt>
                <c:pt idx="3">
                  <c:v>0.49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will delay a major purchase due to inflation concerns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7-5842-A56D-4744753AE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7-5842-A56D-4744753AE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7-5842-A56D-4744753AE9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7-5842-A56D-4744753AE9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7-5842-A56D-4744753AE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Delay of major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purchase categories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Car</c:v>
                </c:pt>
                <c:pt idx="1">
                  <c:v> Travel/vacation</c:v>
                </c:pt>
                <c:pt idx="2">
                  <c:v> Electronics</c:v>
                </c:pt>
                <c:pt idx="3">
                  <c:v> Furniture</c:v>
                </c:pt>
                <c:pt idx="4">
                  <c:v> New home</c:v>
                </c:pt>
                <c:pt idx="5">
                  <c:v> RV, boat, etc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0.56999999999999995</c:v>
                </c:pt>
                <c:pt idx="2">
                  <c:v>0.54</c:v>
                </c:pt>
                <c:pt idx="3">
                  <c:v>0.52</c:v>
                </c:pt>
                <c:pt idx="4">
                  <c:v>0.32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Car</c:v>
                </c:pt>
                <c:pt idx="1">
                  <c:v> Travel/vacation</c:v>
                </c:pt>
                <c:pt idx="2">
                  <c:v> Electronics</c:v>
                </c:pt>
                <c:pt idx="3">
                  <c:v> Furniture</c:v>
                </c:pt>
                <c:pt idx="4">
                  <c:v> New home</c:v>
                </c:pt>
                <c:pt idx="5">
                  <c:v> RV, boat, etc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0.44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0.41</c:v>
                </c:pt>
                <c:pt idx="4">
                  <c:v>0.28999999999999998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Car</c:v>
                </c:pt>
                <c:pt idx="1">
                  <c:v> Travel/vacation</c:v>
                </c:pt>
                <c:pt idx="2">
                  <c:v> Electronics</c:v>
                </c:pt>
                <c:pt idx="3">
                  <c:v> Furniture</c:v>
                </c:pt>
                <c:pt idx="4">
                  <c:v> New home</c:v>
                </c:pt>
                <c:pt idx="5">
                  <c:v> RV, boat, etc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0.59</c:v>
                </c:pt>
                <c:pt idx="1">
                  <c:v>0.59</c:v>
                </c:pt>
                <c:pt idx="2">
                  <c:v>0.61</c:v>
                </c:pt>
                <c:pt idx="3">
                  <c:v>0.54</c:v>
                </c:pt>
                <c:pt idx="4">
                  <c:v>0.39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Car</c:v>
                </c:pt>
                <c:pt idx="1">
                  <c:v> Travel/vacation</c:v>
                </c:pt>
                <c:pt idx="2">
                  <c:v> Electronics</c:v>
                </c:pt>
                <c:pt idx="3">
                  <c:v> Furniture</c:v>
                </c:pt>
                <c:pt idx="4">
                  <c:v> New home</c:v>
                </c:pt>
                <c:pt idx="5">
                  <c:v> RV, boat, etc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0.63</c:v>
                </c:pt>
                <c:pt idx="1">
                  <c:v>0.56000000000000005</c:v>
                </c:pt>
                <c:pt idx="2">
                  <c:v>0.49</c:v>
                </c:pt>
                <c:pt idx="3">
                  <c:v>0.55000000000000004</c:v>
                </c:pt>
                <c:pt idx="4">
                  <c:v>0.28999999999999998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Car</c:v>
                </c:pt>
                <c:pt idx="1">
                  <c:v> Travel/vacation</c:v>
                </c:pt>
                <c:pt idx="2">
                  <c:v> Electronics</c:v>
                </c:pt>
                <c:pt idx="3">
                  <c:v> Furniture</c:v>
                </c:pt>
                <c:pt idx="4">
                  <c:v> New home</c:v>
                </c:pt>
                <c:pt idx="5">
                  <c:v> RV, boat, etc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0.64</c:v>
                </c:pt>
                <c:pt idx="1">
                  <c:v>0.49</c:v>
                </c:pt>
                <c:pt idx="2">
                  <c:v>0.43</c:v>
                </c:pt>
                <c:pt idx="3">
                  <c:v>0.52</c:v>
                </c:pt>
                <c:pt idx="4">
                  <c:v>0.23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Initial place to begin research: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power tools (drills, saws, etc.)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0.33</c:v>
                </c:pt>
                <c:pt idx="1">
                  <c:v>0.67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0.37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0.66</c:v>
                </c:pt>
                <c:pt idx="1">
                  <c:v>0.28000000000000003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likely to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purchase in-store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tools (drills, saws, etc.)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Initial place to begin research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electronics (TV’s, computers, etc.)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0.32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0.77</c:v>
                </c:pt>
                <c:pt idx="1">
                  <c:v>0.23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0.39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0.69</c:v>
                </c:pt>
                <c:pt idx="1">
                  <c:v>0.28000000000000003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In-Store</c:v>
                </c:pt>
                <c:pt idx="2">
                  <c:v>I wouldnt do research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0.63</c:v>
                </c:pt>
                <c:pt idx="1">
                  <c:v>0.28999999999999998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likely to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purchase in-store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(TV’s, computers, etc.)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agree with judge ruling overturning CDC mask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mandate for public transit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agree with the Justice Department to appeal mask ruling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7-5842-A56D-4744753AE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7-5842-A56D-4744753AE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7-5842-A56D-4744753AE9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7-5842-A56D-4744753AE9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7-5842-A56D-4744753AE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wear a mask if traveling on public transportation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0.28000000000000003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</c:v>
                </c:pt>
                <c:pt idx="1">
                  <c:v>0.21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0.68</c:v>
                </c:pt>
                <c:pt idx="1">
                  <c:v>0.26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0.61</c:v>
                </c:pt>
                <c:pt idx="1">
                  <c:v>0.32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0.62</c:v>
                </c:pt>
                <c:pt idx="1">
                  <c:v>0.28999999999999998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B8CE0">
                  <a:lumMod val="50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0-194C-B321-A7AD5C796FEC}"/>
              </c:ext>
            </c:extLst>
          </c:dPt>
          <c:dPt>
            <c:idx val="1"/>
            <c:bubble3D val="0"/>
            <c:spPr>
              <a:solidFill>
                <a:srgbClr val="85A904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0-194C-B321-A7AD5C796FEC}"/>
              </c:ext>
            </c:extLst>
          </c:dPt>
          <c:dPt>
            <c:idx val="2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0-194C-B321-A7AD5C796FEC}"/>
              </c:ext>
            </c:extLst>
          </c:dPt>
          <c:dPt>
            <c:idx val="3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0-194C-B321-A7AD5C796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0.35</c:v>
                </c:pt>
                <c:pt idx="2">
                  <c:v>0.26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0-194C-B321-A7AD5C79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currently wear a mask if in indoor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public spaces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sometimes</c:v>
                </c:pt>
                <c:pt idx="2">
                  <c:v>Yes, always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0.37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sometimes</c:v>
                </c:pt>
                <c:pt idx="2">
                  <c:v>Yes, always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0.47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sometimes</c:v>
                </c:pt>
                <c:pt idx="2">
                  <c:v>Yes, always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sometimes</c:v>
                </c:pt>
                <c:pt idx="2">
                  <c:v>Yes, always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</c:v>
                </c:pt>
                <c:pt idx="1">
                  <c:v>0.33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sometimes</c:v>
                </c:pt>
                <c:pt idx="2">
                  <c:v>Yes, always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0.38</c:v>
                </c:pt>
                <c:pt idx="1">
                  <c:v>0.31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% Who feel judged because of wearing a mask indoors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F-5B4A-A95F-B91645EC603E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F-5B4A-A95F-B91645EC603E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F-5B4A-A95F-B91645EC60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F-5B4A-A95F-B91645EC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F-5B4A-A95F-B91645EC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have cut spending due to increased gas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 spending on everyday product categories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Groceries</c:v>
                </c:pt>
                <c:pt idx="1">
                  <c:v> Cleaning products</c:v>
                </c:pt>
                <c:pt idx="2">
                  <c:v> Toiletries (shampoo, deodorant, soap, etc )</c:v>
                </c:pt>
                <c:pt idx="3">
                  <c:v> Paper products</c:v>
                </c:pt>
                <c:pt idx="4">
                  <c:v> Pet food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0.73</c:v>
                </c:pt>
                <c:pt idx="2">
                  <c:v>0.7</c:v>
                </c:pt>
                <c:pt idx="3">
                  <c:v>0.65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Groceries</c:v>
                </c:pt>
                <c:pt idx="1">
                  <c:v> Cleaning products</c:v>
                </c:pt>
                <c:pt idx="2">
                  <c:v> Toiletries (shampoo, deodorant, soap, etc )</c:v>
                </c:pt>
                <c:pt idx="3">
                  <c:v> Paper products</c:v>
                </c:pt>
                <c:pt idx="4">
                  <c:v> Pet food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</c:v>
                </c:pt>
                <c:pt idx="1">
                  <c:v>0.56000000000000005</c:v>
                </c:pt>
                <c:pt idx="2">
                  <c:v>0.67</c:v>
                </c:pt>
                <c:pt idx="3">
                  <c:v>0.46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Groceries</c:v>
                </c:pt>
                <c:pt idx="1">
                  <c:v> Cleaning products</c:v>
                </c:pt>
                <c:pt idx="2">
                  <c:v> Toiletries (shampoo, deodorant, soap, etc )</c:v>
                </c:pt>
                <c:pt idx="3">
                  <c:v> Paper products</c:v>
                </c:pt>
                <c:pt idx="4">
                  <c:v> Pet food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0.82</c:v>
                </c:pt>
                <c:pt idx="1">
                  <c:v>0.73</c:v>
                </c:pt>
                <c:pt idx="2">
                  <c:v>0.73</c:v>
                </c:pt>
                <c:pt idx="3">
                  <c:v>0.64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Groceries</c:v>
                </c:pt>
                <c:pt idx="1">
                  <c:v> Cleaning products</c:v>
                </c:pt>
                <c:pt idx="2">
                  <c:v> Toiletries (shampoo, deodorant, soap, etc )</c:v>
                </c:pt>
                <c:pt idx="3">
                  <c:v> Paper products</c:v>
                </c:pt>
                <c:pt idx="4">
                  <c:v> Pet food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0.84</c:v>
                </c:pt>
                <c:pt idx="1">
                  <c:v>0.74</c:v>
                </c:pt>
                <c:pt idx="2">
                  <c:v>0.68</c:v>
                </c:pt>
                <c:pt idx="3">
                  <c:v>0.64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Groceries</c:v>
                </c:pt>
                <c:pt idx="1">
                  <c:v> Cleaning products</c:v>
                </c:pt>
                <c:pt idx="2">
                  <c:v> Toiletries (shampoo, deodorant, soap, etc )</c:v>
                </c:pt>
                <c:pt idx="3">
                  <c:v> Paper products</c:v>
                </c:pt>
                <c:pt idx="4">
                  <c:v> Pet food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0.87</c:v>
                </c:pt>
                <c:pt idx="1">
                  <c:v>0.79</c:v>
                </c:pt>
                <c:pt idx="2">
                  <c:v>0.69</c:v>
                </c:pt>
                <c:pt idx="3">
                  <c:v>0.74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Who are concerned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7-5842-A56D-4744753AE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7-5842-A56D-4744753AE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7-5842-A56D-4744753AE9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7-5842-A56D-4744753AE9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7-5842-A56D-4744753AE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over savings/investments due to stock market and war in Ukraine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don’t have any savings/investments</c:v>
                </c:pt>
                <c:pt idx="1">
                  <c:v>Not worried at all</c:v>
                </c:pt>
                <c:pt idx="2">
                  <c:v>A little worried</c:v>
                </c:pt>
                <c:pt idx="3">
                  <c:v>Worried</c:v>
                </c:pt>
                <c:pt idx="4">
                  <c:v>Very worried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</c:v>
                </c:pt>
                <c:pt idx="1">
                  <c:v>0.14000000000000001</c:v>
                </c:pt>
                <c:pt idx="2">
                  <c:v>0.31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don’t have any savings/investments</c:v>
                </c:pt>
                <c:pt idx="1">
                  <c:v>Not worried at all</c:v>
                </c:pt>
                <c:pt idx="2">
                  <c:v>A little worried</c:v>
                </c:pt>
                <c:pt idx="3">
                  <c:v>Worried</c:v>
                </c:pt>
                <c:pt idx="4">
                  <c:v>Very worried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0.27</c:v>
                </c:pt>
                <c:pt idx="1">
                  <c:v>0.14000000000000001</c:v>
                </c:pt>
                <c:pt idx="2">
                  <c:v>0.31</c:v>
                </c:pt>
                <c:pt idx="3">
                  <c:v>0.16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don’t have any savings/investments</c:v>
                </c:pt>
                <c:pt idx="1">
                  <c:v>Not worried at all</c:v>
                </c:pt>
                <c:pt idx="2">
                  <c:v>A little worried</c:v>
                </c:pt>
                <c:pt idx="3">
                  <c:v>Worried</c:v>
                </c:pt>
                <c:pt idx="4">
                  <c:v>Very worried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0.14000000000000001</c:v>
                </c:pt>
                <c:pt idx="2">
                  <c:v>0.32</c:v>
                </c:pt>
                <c:pt idx="3">
                  <c:v>0.23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Changed/planning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to change savings/investments due to stock market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0.53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0.53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0.36</c:v>
                </c:pt>
                <c:pt idx="1">
                  <c:v>0.5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0.33</c:v>
                </c:pt>
                <c:pt idx="1">
                  <c:v>0.47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0.16</c:v>
                </c:pt>
                <c:pt idx="1">
                  <c:v>0.63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will cut spending on non-essentials items because of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2DC5-9237-1648-B708-F6D05492BE26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055C-44E0-B643-843B-78343DB9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9;p1">
            <a:extLst>
              <a:ext uri="{FF2B5EF4-FFF2-40B4-BE49-F238E27FC236}">
                <a16:creationId xmlns:a16="http://schemas.microsoft.com/office/drawing/2014/main" id="{AF14E92C-088B-1D48-B671-5B340D77A236}"/>
              </a:ext>
            </a:extLst>
          </p:cNvPr>
          <p:cNvSpPr txBox="1">
            <a:spLocks/>
          </p:cNvSpPr>
          <p:nvPr userDrawn="1"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"/>
              <a:ea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11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0FA-EF28-BE4A-AAFB-45282641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473-A8EF-5D48-B3FC-D5DEF78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1ABF-8E5C-844F-8EE6-1A3B03A3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8BC-1DA2-6247-B053-D5864061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9746-E7BB-274D-A4EE-FA9ABA93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3D05-9F70-5B4C-A237-86D0026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685-F2CD-0E49-A890-5612328F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C3E7-EE5D-B84A-804F-C0A8700DD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4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B1CF-25D5-934D-B148-3BA67781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F2F8-59BD-A348-B88D-F0B48C5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7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1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09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7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09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664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FDE-4199-0642-B134-F618F8F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F4828-D146-2544-8C97-BE2949D93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1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77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8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37">
            <a:extLst>
              <a:ext uri="{FF2B5EF4-FFF2-40B4-BE49-F238E27FC236}">
                <a16:creationId xmlns:a16="http://schemas.microsoft.com/office/drawing/2014/main" id="{668E61D4-E1BE-924B-9BE0-DA0EF33AAC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34">
            <a:extLst>
              <a:ext uri="{FF2B5EF4-FFF2-40B4-BE49-F238E27FC236}">
                <a16:creationId xmlns:a16="http://schemas.microsoft.com/office/drawing/2014/main" id="{ABBB5A08-4D5A-1B4D-99F6-C93FF31FB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5" y="1098375"/>
            <a:ext cx="6926851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6;p34">
            <a:extLst>
              <a:ext uri="{FF2B5EF4-FFF2-40B4-BE49-F238E27FC236}">
                <a16:creationId xmlns:a16="http://schemas.microsoft.com/office/drawing/2014/main" id="{C04961F8-DBB0-DD4F-91F0-C73752967DA3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19200" y="3801895"/>
            <a:ext cx="7362825" cy="73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pic>
        <p:nvPicPr>
          <p:cNvPr id="6" name="Google Shape;60;p34">
            <a:extLst>
              <a:ext uri="{FF2B5EF4-FFF2-40B4-BE49-F238E27FC236}">
                <a16:creationId xmlns:a16="http://schemas.microsoft.com/office/drawing/2014/main" id="{E0D58E21-B9AD-BA47-B9C1-0F0D240235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812E5C20-1BD0-E240-9858-A5343CA12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" name="Google Shape;67;p34">
            <a:extLst>
              <a:ext uri="{FF2B5EF4-FFF2-40B4-BE49-F238E27FC236}">
                <a16:creationId xmlns:a16="http://schemas.microsoft.com/office/drawing/2014/main" id="{6E10FC3E-092A-6C4D-9217-08322602B9BF}"/>
              </a:ext>
            </a:extLst>
          </p:cNvPr>
          <p:cNvCxnSpPr/>
          <p:nvPr userDrawn="1"/>
        </p:nvCxnSpPr>
        <p:spPr>
          <a:xfrm rot="-5400000">
            <a:off x="20024188" y="3939331"/>
            <a:ext cx="1818000" cy="10755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9" name="Google Shape;69;p34">
            <a:extLst>
              <a:ext uri="{FF2B5EF4-FFF2-40B4-BE49-F238E27FC236}">
                <a16:creationId xmlns:a16="http://schemas.microsoft.com/office/drawing/2014/main" id="{98B2A5FD-599D-4245-AB6B-11A730D85805}"/>
              </a:ext>
            </a:extLst>
          </p:cNvPr>
          <p:cNvCxnSpPr/>
          <p:nvPr userDrawn="1"/>
        </p:nvCxnSpPr>
        <p:spPr>
          <a:xfrm rot="5400000" flipH="1">
            <a:off x="17107500" y="3034700"/>
            <a:ext cx="2208600" cy="10668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0" name="Google Shape;70;p34">
            <a:extLst>
              <a:ext uri="{FF2B5EF4-FFF2-40B4-BE49-F238E27FC236}">
                <a16:creationId xmlns:a16="http://schemas.microsoft.com/office/drawing/2014/main" id="{8BED526F-E1BF-A64B-92E6-D6B7A432BA5D}"/>
              </a:ext>
            </a:extLst>
          </p:cNvPr>
          <p:cNvCxnSpPr/>
          <p:nvPr userDrawn="1"/>
        </p:nvCxnSpPr>
        <p:spPr>
          <a:xfrm rot="5400000">
            <a:off x="16979589" y="9517649"/>
            <a:ext cx="2530200" cy="14469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1" name="Google Shape;72;p34">
            <a:extLst>
              <a:ext uri="{FF2B5EF4-FFF2-40B4-BE49-F238E27FC236}">
                <a16:creationId xmlns:a16="http://schemas.microsoft.com/office/drawing/2014/main" id="{0EE46500-6BA2-B648-82E3-538D0B5EE7ED}"/>
              </a:ext>
            </a:extLst>
          </p:cNvPr>
          <p:cNvCxnSpPr/>
          <p:nvPr userDrawn="1"/>
        </p:nvCxnSpPr>
        <p:spPr>
          <a:xfrm rot="5400000">
            <a:off x="11622415" y="8138858"/>
            <a:ext cx="1872600" cy="7287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sp>
        <p:nvSpPr>
          <p:cNvPr id="12" name="Google Shape;61;p34">
            <a:extLst>
              <a:ext uri="{FF2B5EF4-FFF2-40B4-BE49-F238E27FC236}">
                <a16:creationId xmlns:a16="http://schemas.microsoft.com/office/drawing/2014/main" id="{E3AB69D4-24B2-0642-A285-DB32E141D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32163" y="1930400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3;p34">
            <a:extLst>
              <a:ext uri="{FF2B5EF4-FFF2-40B4-BE49-F238E27FC236}">
                <a16:creationId xmlns:a16="http://schemas.microsoft.com/office/drawing/2014/main" id="{5DFE705D-E053-A74F-A48A-29C2B652A78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0548128" y="8906108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71;p34">
            <a:extLst>
              <a:ext uri="{FF2B5EF4-FFF2-40B4-BE49-F238E27FC236}">
                <a16:creationId xmlns:a16="http://schemas.microsoft.com/office/drawing/2014/main" id="{A254375B-CF60-FE47-8E54-C31D28CFF62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5875002" y="10972799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68;p34">
            <a:extLst>
              <a:ext uri="{FF2B5EF4-FFF2-40B4-BE49-F238E27FC236}">
                <a16:creationId xmlns:a16="http://schemas.microsoft.com/office/drawing/2014/main" id="{27B9F1B0-ECE2-7C4B-9EBB-D10600F6C3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470938" y="3034681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42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2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99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73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34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95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5">
            <a:extLst>
              <a:ext uri="{FF2B5EF4-FFF2-40B4-BE49-F238E27FC236}">
                <a16:creationId xmlns:a16="http://schemas.microsoft.com/office/drawing/2014/main" id="{707F855F-BEDD-8E40-8F6C-D0B3EE14A8B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85344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78;p35">
            <a:extLst>
              <a:ext uri="{FF2B5EF4-FFF2-40B4-BE49-F238E27FC236}">
                <a16:creationId xmlns:a16="http://schemas.microsoft.com/office/drawing/2014/main" id="{5C3DBE25-A45F-164E-9302-3B3698770843}"/>
              </a:ext>
            </a:extLst>
          </p:cNvPr>
          <p:cNvSpPr>
            <a:spLocks noGrp="1"/>
          </p:cNvSpPr>
          <p:nvPr>
            <p:ph type="chart" idx="3"/>
          </p:nvPr>
        </p:nvSpPr>
        <p:spPr>
          <a:xfrm>
            <a:off x="9496427" y="3681412"/>
            <a:ext cx="635317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" name="Google Shape;79;p35">
            <a:extLst>
              <a:ext uri="{FF2B5EF4-FFF2-40B4-BE49-F238E27FC236}">
                <a16:creationId xmlns:a16="http://schemas.microsoft.com/office/drawing/2014/main" id="{E5968987-3A23-A340-B5DA-B3DA65716827}"/>
              </a:ext>
            </a:extLst>
          </p:cNvPr>
          <p:cNvSpPr>
            <a:spLocks noGrp="1"/>
          </p:cNvSpPr>
          <p:nvPr>
            <p:ph type="chart" idx="4"/>
          </p:nvPr>
        </p:nvSpPr>
        <p:spPr>
          <a:xfrm>
            <a:off x="16716375" y="3625850"/>
            <a:ext cx="6410304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77;p35">
            <a:extLst>
              <a:ext uri="{FF2B5EF4-FFF2-40B4-BE49-F238E27FC236}">
                <a16:creationId xmlns:a16="http://schemas.microsoft.com/office/drawing/2014/main" id="{D926E39F-A903-BD4D-AACA-2E603CCCBE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0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8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5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43">
            <a:extLst>
              <a:ext uri="{FF2B5EF4-FFF2-40B4-BE49-F238E27FC236}">
                <a16:creationId xmlns:a16="http://schemas.microsoft.com/office/drawing/2014/main" id="{913F8E7A-8DE1-264D-8B98-796F6B4CA5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43">
            <a:extLst>
              <a:ext uri="{FF2B5EF4-FFF2-40B4-BE49-F238E27FC236}">
                <a16:creationId xmlns:a16="http://schemas.microsoft.com/office/drawing/2014/main" id="{72336852-05A0-AC4A-8E99-0C5C9FBA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864084"/>
            <a:ext cx="21971004" cy="16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8;p43">
            <a:extLst>
              <a:ext uri="{FF2B5EF4-FFF2-40B4-BE49-F238E27FC236}">
                <a16:creationId xmlns:a16="http://schemas.microsoft.com/office/drawing/2014/main" id="{433B4474-B7B2-3D4D-A382-D5AD089D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34400" y="8579796"/>
            <a:ext cx="14643100" cy="18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>
                <a:solidFill>
                  <a:schemeClr val="lt1"/>
                </a:solidFill>
                <a:latin typeface="Palatino" pitchFamily="2" charset="77"/>
                <a:ea typeface="Palatino" pitchFamily="2" charset="77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37">
            <a:extLst>
              <a:ext uri="{FF2B5EF4-FFF2-40B4-BE49-F238E27FC236}">
                <a16:creationId xmlns:a16="http://schemas.microsoft.com/office/drawing/2014/main" id="{027C19A4-4175-7A48-A9E7-693E313593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37">
            <a:extLst>
              <a:ext uri="{FF2B5EF4-FFF2-40B4-BE49-F238E27FC236}">
                <a16:creationId xmlns:a16="http://schemas.microsoft.com/office/drawing/2014/main" id="{A0C4868B-6085-DA42-BE11-41C4E28C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83;p37">
            <a:extLst>
              <a:ext uri="{FF2B5EF4-FFF2-40B4-BE49-F238E27FC236}">
                <a16:creationId xmlns:a16="http://schemas.microsoft.com/office/drawing/2014/main" id="{8C6F8E02-5A75-4B46-A9FE-BE1C6562C712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06500" y="4457700"/>
            <a:ext cx="21971000" cy="6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81;p37">
            <a:extLst>
              <a:ext uri="{FF2B5EF4-FFF2-40B4-BE49-F238E27FC236}">
                <a16:creationId xmlns:a16="http://schemas.microsoft.com/office/drawing/2014/main" id="{C43E7D7E-A8CF-BF4B-8D61-94534FAB4C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5;p37">
            <a:extLst>
              <a:ext uri="{FF2B5EF4-FFF2-40B4-BE49-F238E27FC236}">
                <a16:creationId xmlns:a16="http://schemas.microsoft.com/office/drawing/2014/main" id="{2F3E506D-B9BF-8E4E-ACC1-412A33E116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500" y="12388695"/>
            <a:ext cx="12801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6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>
            <a:extLst>
              <a:ext uri="{FF2B5EF4-FFF2-40B4-BE49-F238E27FC236}">
                <a16:creationId xmlns:a16="http://schemas.microsoft.com/office/drawing/2014/main" id="{2E8BD5A6-E2C1-D94E-AECC-484BD35C80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088835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8;p38">
            <a:extLst>
              <a:ext uri="{FF2B5EF4-FFF2-40B4-BE49-F238E27FC236}">
                <a16:creationId xmlns:a16="http://schemas.microsoft.com/office/drawing/2014/main" id="{06BA059D-EEBF-1E4C-A74F-B290E525A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91;p38">
            <a:extLst>
              <a:ext uri="{FF2B5EF4-FFF2-40B4-BE49-F238E27FC236}">
                <a16:creationId xmlns:a16="http://schemas.microsoft.com/office/drawing/2014/main" id="{A85B3CEF-604A-1749-B5A7-041F56C65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6690919"/>
            <a:ext cx="65261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4"/>
              <a:buFont typeface="Arial Black"/>
              <a:buNone/>
              <a:defRPr sz="48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7;p38">
            <a:extLst>
              <a:ext uri="{FF2B5EF4-FFF2-40B4-BE49-F238E27FC236}">
                <a16:creationId xmlns:a16="http://schemas.microsoft.com/office/drawing/2014/main" id="{C6001620-1F72-7D43-B090-97A31B2A154E}"/>
              </a:ext>
            </a:extLst>
          </p:cNvPr>
          <p:cNvSpPr/>
          <p:nvPr userDrawn="1"/>
        </p:nvSpPr>
        <p:spPr>
          <a:xfrm>
            <a:off x="8534400" y="0"/>
            <a:ext cx="15849599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92;p38">
            <a:extLst>
              <a:ext uri="{FF2B5EF4-FFF2-40B4-BE49-F238E27FC236}">
                <a16:creationId xmlns:a16="http://schemas.microsoft.com/office/drawing/2014/main" id="{D930CCA6-F00A-8E49-AC11-82DF43AD56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59617" y="206126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93;p38">
            <a:extLst>
              <a:ext uri="{FF2B5EF4-FFF2-40B4-BE49-F238E27FC236}">
                <a16:creationId xmlns:a16="http://schemas.microsoft.com/office/drawing/2014/main" id="{E9EF93B9-8633-CB49-A94E-5A46D07F3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859617" y="380661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94;p38">
            <a:extLst>
              <a:ext uri="{FF2B5EF4-FFF2-40B4-BE49-F238E27FC236}">
                <a16:creationId xmlns:a16="http://schemas.microsoft.com/office/drawing/2014/main" id="{FE76A9CE-8EB5-F049-9708-7CE16C6DE765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859617" y="555195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5;p38">
            <a:extLst>
              <a:ext uri="{FF2B5EF4-FFF2-40B4-BE49-F238E27FC236}">
                <a16:creationId xmlns:a16="http://schemas.microsoft.com/office/drawing/2014/main" id="{C8DAA442-6869-AB4C-96A0-C2781EFD5EB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859617" y="729730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96;p38">
            <a:extLst>
              <a:ext uri="{FF2B5EF4-FFF2-40B4-BE49-F238E27FC236}">
                <a16:creationId xmlns:a16="http://schemas.microsoft.com/office/drawing/2014/main" id="{1A5D8DAD-905F-5142-B0F3-45AC11F89D56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9859617" y="904264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7;p38">
            <a:extLst>
              <a:ext uri="{FF2B5EF4-FFF2-40B4-BE49-F238E27FC236}">
                <a16:creationId xmlns:a16="http://schemas.microsoft.com/office/drawing/2014/main" id="{3B1E94AA-9F90-F742-809A-018AEB4C7183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9859617" y="10787994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89;p38">
            <a:extLst>
              <a:ext uri="{FF2B5EF4-FFF2-40B4-BE49-F238E27FC236}">
                <a16:creationId xmlns:a16="http://schemas.microsoft.com/office/drawing/2014/main" id="{0F96D32C-8377-524B-B42D-E68D5289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02FE-5335-C84D-A287-B40E564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CAB-A2DC-EA40-BCB1-B76EDA794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D2373-1279-B446-9FB6-E6D188FC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4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A87-CB8F-F843-AFDC-52E9BEC4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CEF-0BEF-4D4C-BCA7-EDDB2D9B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C28C-8381-C449-AAF1-78AD939F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19C2-1CD0-C84E-ABED-68624A2DF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EEE0C-67F2-F54A-95A8-3863AF2A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0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C234-9856-F748-A139-B16A4794DB4A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13" r:id="rId3"/>
    <p:sldLayoutId id="2147483708" r:id="rId4"/>
    <p:sldLayoutId id="2147483696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31">
            <a:extLst>
              <a:ext uri="{FF2B5EF4-FFF2-40B4-BE49-F238E27FC236}">
                <a16:creationId xmlns:a16="http://schemas.microsoft.com/office/drawing/2014/main" id="{42D3ED57-A844-1241-855D-219428163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Home Retail Monitor</a:t>
            </a:r>
            <a:endParaRPr dirty="0"/>
          </a:p>
        </p:txBody>
      </p:sp>
      <p:sp>
        <p:nvSpPr>
          <p:cNvPr id="6" name="Google Shape;139;p1">
            <a:extLst>
              <a:ext uri="{FF2B5EF4-FFF2-40B4-BE49-F238E27FC236}">
                <a16:creationId xmlns:a16="http://schemas.microsoft.com/office/drawing/2014/main" id="{55BEDDF9-440E-FC47-B5FE-2267E0206013}"/>
              </a:ext>
            </a:extLst>
          </p:cNvPr>
          <p:cNvSpPr txBox="1">
            <a:spLocks/>
          </p:cNvSpPr>
          <p:nvPr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4,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84509576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Despite the high level of concern about the financial markets, only 28% of respondents who have investments plan to change their strategy.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As a result of the downturn in the stock market have you changed or are you planning to change the way you save/invest?</a:t>
            </a:r>
          </a:p>
        </p:txBody>
      </p:sp>
    </p:spTree>
    <p:extLst>
      <p:ext uri="{BB962C8B-B14F-4D97-AF65-F5344CB8AC3E}">
        <p14:creationId xmlns:p14="http://schemas.microsoft.com/office/powerpoint/2010/main" val="219451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44408260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As a result of inflation, 67% of respondents are planning a reduction of their discretionary spending.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350749" cy="6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As a result of inflation and the likelihood of higher inflation, are there categories other than everyday items (groceries, etc.) that you are planning on reducing your spending on?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4598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75510928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the most popular areas to save are dining out (82%), entertainment (73%), and apparel purchases (68%).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which of the following categories do you think you might reduce your spending?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4604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34" r="22834"/>
          <a:stretch/>
        </p:blipFill>
        <p:spPr>
          <a:xfrm>
            <a:off x="13205636" y="-15589"/>
            <a:ext cx="11178363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6" y="0"/>
            <a:ext cx="11178363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oogle Shape;186;p53">
            <a:extLst>
              <a:ext uri="{FF2B5EF4-FFF2-40B4-BE49-F238E27FC236}">
                <a16:creationId xmlns:a16="http://schemas.microsoft.com/office/drawing/2014/main" id="{D58EC15A-AF6B-7841-B8D7-817DAF6FD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01487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Major purchases will also take a hit as a result of inflation concerns with 53% of respondents planning to defer one or more purchases.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As a result of concerns about inflation are there any major purchases you were planning that you’ll wait to make?</a:t>
            </a:r>
          </a:p>
        </p:txBody>
      </p:sp>
    </p:spTree>
    <p:extLst>
      <p:ext uri="{BB962C8B-B14F-4D97-AF65-F5344CB8AC3E}">
        <p14:creationId xmlns:p14="http://schemas.microsoft.com/office/powerpoint/2010/main" val="231758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81714901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planning to delay a major purchase the most popular categories are cars (59%), travel, (57%) and  electronics (54%).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which of the following categories will you wait to make a purchase?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4016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7" b="7847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vs. Purchase Location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9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5095642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 lack of experience in the power tool category is likely reflected in Gen Z shoppers, with 67% starting their category research in-store.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If you were planning a purchase in the following categories, where would you begin you research?</a:t>
            </a:r>
          </a:p>
        </p:txBody>
      </p:sp>
    </p:spTree>
    <p:extLst>
      <p:ext uri="{BB962C8B-B14F-4D97-AF65-F5344CB8AC3E}">
        <p14:creationId xmlns:p14="http://schemas.microsoft.com/office/powerpoint/2010/main" val="27650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21451862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Despite being the most likely to initiate their power tool category research in-store, Gen Z is the least likely to complete their purchase in-store (48%).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Where do you think it is most likely that you would make a purchase in the following categories?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0590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63% of respondents are most likely to initiate their electronics research online, with older generations (Boomer 63%, Gen X 69%) as likely or more so than the younger generations.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If you were planning a purchase in the following categories, where would you begin you research?</a:t>
            </a:r>
          </a:p>
        </p:txBody>
      </p:sp>
    </p:spTree>
    <p:extLst>
      <p:ext uri="{BB962C8B-B14F-4D97-AF65-F5344CB8AC3E}">
        <p14:creationId xmlns:p14="http://schemas.microsoft.com/office/powerpoint/2010/main" val="37934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30444113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Despite a significant majority of Gen X and Boomers initiating research online, the majority of both generations (57%) would likely make their electronics purchase in store.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Where do you think it is most likely that you would make a purchase in the following categories?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435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3041-BAC4-5345-8E50-84FE592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4" name="Google Shape;149;p2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3F41E664-23EC-4E4B-999B-AE27020FCCF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30" r="30"/>
          <a:stretch/>
        </p:blipFill>
        <p:spPr>
          <a:xfrm flipH="1"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2">
            <a:extLst>
              <a:ext uri="{FF2B5EF4-FFF2-40B4-BE49-F238E27FC236}">
                <a16:creationId xmlns:a16="http://schemas.microsoft.com/office/drawing/2014/main" id="{673619B8-648A-CE44-BE39-5C6635ED6EF6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oogle Shape;146;p2">
            <a:extLst>
              <a:ext uri="{FF2B5EF4-FFF2-40B4-BE49-F238E27FC236}">
                <a16:creationId xmlns:a16="http://schemas.microsoft.com/office/drawing/2014/main" id="{9893449C-63E1-0347-AD1A-FB976BCCC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099276"/>
              </p:ext>
            </p:extLst>
          </p:nvPr>
        </p:nvGraphicFramePr>
        <p:xfrm>
          <a:off x="1206500" y="4751388"/>
          <a:ext cx="7327900" cy="5566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755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MOE ± 3.57%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5828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Panel: General Population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Collected: 4/22/22, 4/23/22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57;p33">
            <a:extLst>
              <a:ext uri="{FF2B5EF4-FFF2-40B4-BE49-F238E27FC236}">
                <a16:creationId xmlns:a16="http://schemas.microsoft.com/office/drawing/2014/main" id="{02A228FD-F8C3-E540-AEBC-F3D4D709B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4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7" b="7847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69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More than half of respondents (59%) agreed with the judge who overturned the CDC mask mandate for public transportation.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 federal judge recently overturned the CDC mask mandate for public transit (air, train and bus travel). Do you agree with the judge’s ruling?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57772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38" r="19438"/>
          <a:stretch/>
        </p:blipFill>
        <p:spPr>
          <a:xfrm>
            <a:off x="13205636" y="-15589"/>
            <a:ext cx="11178363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6" y="0"/>
            <a:ext cx="11178363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oogle Shape;186;p53">
            <a:extLst>
              <a:ext uri="{FF2B5EF4-FFF2-40B4-BE49-F238E27FC236}">
                <a16:creationId xmlns:a16="http://schemas.microsoft.com/office/drawing/2014/main" id="{D58EC15A-AF6B-7841-B8D7-817DAF6FD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417867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Among those who disagreed with the judge’s ruling, 79% agree with the Justice Department’s decision to appeal.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The Justice Department is going to appeal the mask ruling. Do you think they should proceed with the appeal or just leave it alone?</a:t>
            </a:r>
          </a:p>
        </p:txBody>
      </p:sp>
    </p:spTree>
    <p:extLst>
      <p:ext uri="{BB962C8B-B14F-4D97-AF65-F5344CB8AC3E}">
        <p14:creationId xmlns:p14="http://schemas.microsoft.com/office/powerpoint/2010/main" val="325447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Interestingly, even though the majority of respondents agreed with the judge’s decision not to require masks, 64% of respondents would wear a mask if they were to use public transportation today.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If you were to travel on public transportation today, would you wear a mask?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548928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In fact, only a little over one-third (34%) of respondents say they never wear a mask in indoor public spaces now.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wear a mask when you are in indoor public spaces (stores, etc.) now?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4692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Of those who are inclined to wear a mask, 37% say they feel that maskless people are judging them for doing so.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feel that people are judging you or look down on you because you’re wearing a mask?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5024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Inflation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More than two-thirds (69%) of respondents have cut spending on everyday items as a result of the increase in gas prices.</a:t>
            </a:r>
          </a:p>
          <a:p>
            <a:r>
              <a:rPr lang="en-US" dirty="0"/>
              <a:t>Among those looking to save, the two most popular areas are groceries (85%) and cleaning products (73%).</a:t>
            </a:r>
          </a:p>
          <a:p>
            <a:r>
              <a:rPr lang="en-US" dirty="0"/>
              <a:t>Nearly three respondents in four (71%) are concerned that they’ll see price increases in other categories similar to the ones they’ve witnessed in gas.</a:t>
            </a:r>
          </a:p>
          <a:p>
            <a:r>
              <a:rPr lang="en-US" dirty="0"/>
              <a:t>The recent declines in the stock market have 64% of respondents concerned about their savings and investments. Only 14% are not worried, the remaining 21% have no savings or investments.</a:t>
            </a:r>
          </a:p>
          <a:p>
            <a:r>
              <a:rPr lang="en-US" dirty="0"/>
              <a:t>Despite the high level of concern about the financial markets, only 28% of respondents who have investments plan to change their strategy.</a:t>
            </a:r>
          </a:p>
          <a:p>
            <a:r>
              <a:rPr lang="en-US" dirty="0"/>
              <a:t>As a result of inflation, 67% of respondents are planning a reduction of their discretionary spending.</a:t>
            </a:r>
          </a:p>
          <a:p>
            <a:pPr lvl="1"/>
            <a:r>
              <a:rPr lang="en-US" sz="2800" dirty="0"/>
              <a:t>Among the most popular areas to save are dining out (82%), entertainment (73%), and apparel purchases (68%).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2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Inflation – cont.</a:t>
            </a:r>
          </a:p>
          <a:p>
            <a:pPr marL="228600" indent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Major purchases will also take a hit as a result of inflation concerns with 53% of respondents planning to defer one or more purchases.</a:t>
            </a:r>
          </a:p>
          <a:p>
            <a:r>
              <a:rPr lang="en-US" dirty="0"/>
              <a:t>Among those planning to delay a major purchase, the most popular categories are cars (59%), travel (57%), and  electronics (54%). 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5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Research vs. Purchase Location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lack of experience in the power tool category is likely reflected in Gen Z shoppers, with 67% starting their category research in-store.</a:t>
            </a:r>
          </a:p>
          <a:p>
            <a:pPr lvl="1"/>
            <a:r>
              <a:rPr lang="en-US" sz="2800" dirty="0"/>
              <a:t>Despite being the most likely to initiate their power tool category research in-store, Gen Z is the least likely to complete their purchase in-store (48%).</a:t>
            </a:r>
          </a:p>
          <a:p>
            <a:r>
              <a:rPr lang="en-US" dirty="0"/>
              <a:t>63% of respondents are most likely to initiate their electronics research online with older generations (Boomer 63%, Gen X 69%) as likely or more so than the younger generations.</a:t>
            </a:r>
          </a:p>
          <a:p>
            <a:pPr lvl="1"/>
            <a:r>
              <a:rPr lang="en-US" sz="2800" dirty="0"/>
              <a:t>Despite a significant majority of Gen X and Boomers initiating research online, the majority of both generations (57%) would likely make their electronics purchase in-store.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6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More than half of respondents (59%) agreed with the judge who overturned the CDC mask mandate for public transportation.</a:t>
            </a:r>
          </a:p>
          <a:p>
            <a:r>
              <a:rPr lang="en-US" dirty="0"/>
              <a:t>Among those who disagreed with the judge’s ruling, 79% agree with the Justice Department’s decision to appeal.</a:t>
            </a:r>
          </a:p>
          <a:p>
            <a:r>
              <a:rPr lang="en-US" dirty="0"/>
              <a:t>Interestingly, even though the majority of respondents agreed with the judge’s decision not to require masks, 64% of respondents would wear a mask if they were to use public transportation today.</a:t>
            </a:r>
          </a:p>
          <a:p>
            <a:r>
              <a:rPr lang="en-US" dirty="0"/>
              <a:t>In fact, only a little over one-third (34%) of respondents say they never wear a mask in indoor public spaces now.</a:t>
            </a:r>
          </a:p>
          <a:p>
            <a:r>
              <a:rPr lang="en-US" dirty="0"/>
              <a:t>Of those who are inclined to wear a mask, 37% say they feel that maskless people are judging them for doing so.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155;p3">
            <a:extLst>
              <a:ext uri="{FF2B5EF4-FFF2-40B4-BE49-F238E27FC236}">
                <a16:creationId xmlns:a16="http://schemas.microsoft.com/office/drawing/2014/main" id="{02DD7996-7502-1D44-A082-2899F0C7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909117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09D9-838F-D349-891C-0F90AE20BF6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0299476" y="8975557"/>
            <a:ext cx="1844398" cy="780781"/>
          </a:xfrm>
        </p:spPr>
        <p:txBody>
          <a:bodyPr anchor="ctr"/>
          <a:lstStyle/>
          <a:p>
            <a:pPr algn="ctr"/>
            <a:r>
              <a:rPr lang="en-US" dirty="0"/>
              <a:t>25%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33D186-D5FA-4B49-8CA1-3945964629EC}"/>
              </a:ext>
            </a:extLst>
          </p:cNvPr>
          <p:cNvSpPr txBox="1">
            <a:spLocks/>
          </p:cNvSpPr>
          <p:nvPr/>
        </p:nvSpPr>
        <p:spPr>
          <a:xfrm>
            <a:off x="15577329" y="11053010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37%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136F79-A0B7-B643-823C-A864471468AA}"/>
              </a:ext>
            </a:extLst>
          </p:cNvPr>
          <p:cNvSpPr txBox="1">
            <a:spLocks/>
          </p:cNvSpPr>
          <p:nvPr/>
        </p:nvSpPr>
        <p:spPr>
          <a:xfrm>
            <a:off x="15769834" y="2034608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6C912E-67A0-3D4B-B176-370FC0AB4E22}"/>
              </a:ext>
            </a:extLst>
          </p:cNvPr>
          <p:cNvSpPr txBox="1">
            <a:spLocks/>
          </p:cNvSpPr>
          <p:nvPr/>
        </p:nvSpPr>
        <p:spPr>
          <a:xfrm>
            <a:off x="21368528" y="3093303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18%</a:t>
            </a:r>
          </a:p>
        </p:txBody>
      </p:sp>
      <p:sp>
        <p:nvSpPr>
          <p:cNvPr id="14" name="Google Shape;64;p34">
            <a:extLst>
              <a:ext uri="{FF2B5EF4-FFF2-40B4-BE49-F238E27FC236}">
                <a16:creationId xmlns:a16="http://schemas.microsoft.com/office/drawing/2014/main" id="{69405211-7D94-934B-9AE1-511FDB392B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9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7;p4">
            <a:extLst>
              <a:ext uri="{FF2B5EF4-FFF2-40B4-BE49-F238E27FC236}">
                <a16:creationId xmlns:a16="http://schemas.microsoft.com/office/drawing/2014/main" id="{EE278B06-D417-404E-956C-C4E744252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385497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oogle Shape;168;p4">
            <a:extLst>
              <a:ext uri="{FF2B5EF4-FFF2-40B4-BE49-F238E27FC236}">
                <a16:creationId xmlns:a16="http://schemas.microsoft.com/office/drawing/2014/main" id="{36D6C752-1DD7-6349-B5DC-F22BFEE7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456268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169;p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779FEEAF-9808-824D-BDA1-BCFAD9B0E2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19"/>
            <a:ext cx="85344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" name="Google Shape;170;p4">
            <a:extLst>
              <a:ext uri="{FF2B5EF4-FFF2-40B4-BE49-F238E27FC236}">
                <a16:creationId xmlns:a16="http://schemas.microsoft.com/office/drawing/2014/main" id="{D9E2BE27-7746-A64C-B767-87EE40A9852A}"/>
              </a:ext>
            </a:extLst>
          </p:cNvPr>
          <p:cNvSpPr/>
          <p:nvPr/>
        </p:nvSpPr>
        <p:spPr>
          <a:xfrm>
            <a:off x="0" y="-27782"/>
            <a:ext cx="8534400" cy="13716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0F0823BC-C34E-CC4F-A51B-6DF176D464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4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7" b="7847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99554221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More than two-thirds (69%) of respondents have cut spending on everyday items as a result of the increase in gas prices.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Has the increase in gas prices forced you to cut your spending on other everyday products (groceries, cleaning products, etc.)?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329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Among those looking to save, the two most popular areas are groceries (85%) and cleaning products (73%).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On which of the following everyday products will you attempt to save money?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6897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4" r="22834"/>
          <a:stretch/>
        </p:blipFill>
        <p:spPr>
          <a:xfrm>
            <a:off x="13205636" y="-15589"/>
            <a:ext cx="11178363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6" y="0"/>
            <a:ext cx="11178363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oogle Shape;186;p53">
            <a:extLst>
              <a:ext uri="{FF2B5EF4-FFF2-40B4-BE49-F238E27FC236}">
                <a16:creationId xmlns:a16="http://schemas.microsoft.com/office/drawing/2014/main" id="{D58EC15A-AF6B-7841-B8D7-817DAF6FD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871846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Nearly three respondents in four (71%) are concerned that they’ll see price increases in other categories similar to the ones they’ve witnessed in gas.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concerned are you that price increases like the ones seen in gas will happen in other categories you buy regularly?</a:t>
            </a:r>
          </a:p>
        </p:txBody>
      </p:sp>
    </p:spTree>
    <p:extLst>
      <p:ext uri="{BB962C8B-B14F-4D97-AF65-F5344CB8AC3E}">
        <p14:creationId xmlns:p14="http://schemas.microsoft.com/office/powerpoint/2010/main" val="386278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9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61025775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recent declines in the stock market have 64% of respondents concerned about their savings and investments. Only 14% are not worried, the remaining 21% have no savings or investments.</a:t>
            </a: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The stock market has been negatively impacted by the war in Ukraine and inflation. How concerned are you about your savings/investments?</a:t>
            </a:r>
          </a:p>
        </p:txBody>
      </p:sp>
    </p:spTree>
    <p:extLst>
      <p:ext uri="{BB962C8B-B14F-4D97-AF65-F5344CB8AC3E}">
        <p14:creationId xmlns:p14="http://schemas.microsoft.com/office/powerpoint/2010/main" val="331233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1621</Words>
  <Application>Microsoft Macintosh PowerPoint</Application>
  <PresentationFormat>Custom</PresentationFormat>
  <Paragraphs>130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Helvetica Neue</vt:lpstr>
      <vt:lpstr>NTR</vt:lpstr>
      <vt:lpstr>Palatino</vt:lpstr>
      <vt:lpstr>Office Theme</vt:lpstr>
      <vt:lpstr>Home Retail Monitor</vt:lpstr>
      <vt:lpstr>Methodology</vt:lpstr>
      <vt:lpstr>PowerPoint Presentation</vt:lpstr>
      <vt:lpstr>PowerPoint Presentation</vt:lpstr>
      <vt:lpstr>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vs. Purchase Location</vt:lpstr>
      <vt:lpstr>PowerPoint Presentation</vt:lpstr>
      <vt:lpstr>PowerPoint Presentation</vt:lpstr>
      <vt:lpstr>PowerPoint Presentation</vt:lpstr>
      <vt:lpstr>PowerPoint Presentation</vt:lpstr>
      <vt:lpstr>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Ketrow</dc:creator>
  <cp:lastModifiedBy>Chuck Mattina</cp:lastModifiedBy>
  <cp:revision>43</cp:revision>
  <dcterms:created xsi:type="dcterms:W3CDTF">2021-10-04T17:04:45Z</dcterms:created>
  <dcterms:modified xsi:type="dcterms:W3CDTF">2022-05-02T13:30:14Z</dcterms:modified>
</cp:coreProperties>
</file>